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</p:sldMasterIdLst>
  <p:notesMasterIdLst>
    <p:notesMasterId r:id="rId5"/>
  </p:notesMasterIdLst>
  <p:sldIdLst>
    <p:sldId id="818" r:id="rId2"/>
    <p:sldId id="819" r:id="rId3"/>
    <p:sldId id="817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rge Bustamante" initials="JB" lastIdx="1" clrIdx="0">
    <p:extLst>
      <p:ext uri="{19B8F6BF-5375-455C-9EA6-DF929625EA0E}">
        <p15:presenceInfo xmlns:p15="http://schemas.microsoft.com/office/powerpoint/2012/main" userId="7a87ed2221d6f21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4539"/>
    <a:srgbClr val="3974A9"/>
    <a:srgbClr val="5056D4"/>
    <a:srgbClr val="074337"/>
    <a:srgbClr val="13B999"/>
    <a:srgbClr val="074639"/>
    <a:srgbClr val="FF9900"/>
    <a:srgbClr val="96AFFD"/>
    <a:srgbClr val="AA7990"/>
    <a:srgbClr val="EDA2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C207C6-F449-4936-BA61-D6D773B47D4A}" v="5" dt="2022-08-30T12:06:17.650"/>
  </p1510:revLst>
</p1510:revInfo>
</file>

<file path=ppt/tableStyles.xml><?xml version="1.0" encoding="utf-8"?>
<a:tblStyleLst xmlns:a="http://schemas.openxmlformats.org/drawingml/2006/main" def="{5C22544A-7EE6-4342-B048-85BDC9FD1C3A}"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8" autoAdjust="0"/>
    <p:restoredTop sz="94249" autoAdjust="0"/>
  </p:normalViewPr>
  <p:slideViewPr>
    <p:cSldViewPr snapToGrid="0">
      <p:cViewPr varScale="1">
        <p:scale>
          <a:sx n="64" d="100"/>
          <a:sy n="64" d="100"/>
        </p:scale>
        <p:origin x="1014" y="7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rge Bustamante" userId="7a87ed2221d6f210" providerId="LiveId" clId="{ACC207C6-F449-4936-BA61-D6D773B47D4A}"/>
    <pc:docChg chg="custSel modSld sldOrd">
      <pc:chgData name="Jorge Bustamante" userId="7a87ed2221d6f210" providerId="LiveId" clId="{ACC207C6-F449-4936-BA61-D6D773B47D4A}" dt="2022-08-30T12:39:33.627" v="361" actId="114"/>
      <pc:docMkLst>
        <pc:docMk/>
      </pc:docMkLst>
      <pc:sldChg chg="addSp delSp modSp mod ord">
        <pc:chgData name="Jorge Bustamante" userId="7a87ed2221d6f210" providerId="LiveId" clId="{ACC207C6-F449-4936-BA61-D6D773B47D4A}" dt="2022-08-30T12:00:57.046" v="37"/>
        <pc:sldMkLst>
          <pc:docMk/>
          <pc:sldMk cId="619932065" sldId="817"/>
        </pc:sldMkLst>
        <pc:spChg chg="add mod">
          <ac:chgData name="Jorge Bustamante" userId="7a87ed2221d6f210" providerId="LiveId" clId="{ACC207C6-F449-4936-BA61-D6D773B47D4A}" dt="2022-08-30T11:59:37.926" v="33" actId="1035"/>
          <ac:spMkLst>
            <pc:docMk/>
            <pc:sldMk cId="619932065" sldId="817"/>
            <ac:spMk id="6" creationId="{B02134C7-2356-0F47-FFB1-084EB9B0148F}"/>
          </ac:spMkLst>
        </pc:spChg>
        <pc:spChg chg="del">
          <ac:chgData name="Jorge Bustamante" userId="7a87ed2221d6f210" providerId="LiveId" clId="{ACC207C6-F449-4936-BA61-D6D773B47D4A}" dt="2022-08-30T11:59:30.193" v="16" actId="478"/>
          <ac:spMkLst>
            <pc:docMk/>
            <pc:sldMk cId="619932065" sldId="817"/>
            <ac:spMk id="28" creationId="{F46B0288-FED7-4858-B14A-23707211838E}"/>
          </ac:spMkLst>
        </pc:spChg>
      </pc:sldChg>
      <pc:sldChg chg="modSp mod">
        <pc:chgData name="Jorge Bustamante" userId="7a87ed2221d6f210" providerId="LiveId" clId="{ACC207C6-F449-4936-BA61-D6D773B47D4A}" dt="2022-08-30T12:39:33.627" v="361" actId="114"/>
        <pc:sldMkLst>
          <pc:docMk/>
          <pc:sldMk cId="2717730803" sldId="818"/>
        </pc:sldMkLst>
        <pc:spChg chg="mod">
          <ac:chgData name="Jorge Bustamante" userId="7a87ed2221d6f210" providerId="LiveId" clId="{ACC207C6-F449-4936-BA61-D6D773B47D4A}" dt="2022-08-30T12:39:33.627" v="361" actId="114"/>
          <ac:spMkLst>
            <pc:docMk/>
            <pc:sldMk cId="2717730803" sldId="818"/>
            <ac:spMk id="46" creationId="{F4D9562C-4AD3-452F-A2A9-206E4622AC6D}"/>
          </ac:spMkLst>
        </pc:spChg>
        <pc:spChg chg="mod">
          <ac:chgData name="Jorge Bustamante" userId="7a87ed2221d6f210" providerId="LiveId" clId="{ACC207C6-F449-4936-BA61-D6D773B47D4A}" dt="2022-08-30T12:39:33.627" v="361" actId="114"/>
          <ac:spMkLst>
            <pc:docMk/>
            <pc:sldMk cId="2717730803" sldId="818"/>
            <ac:spMk id="47" creationId="{3E7C63E8-3FDC-429A-96B9-3D10E1D9F4B2}"/>
          </ac:spMkLst>
        </pc:spChg>
        <pc:spChg chg="mod">
          <ac:chgData name="Jorge Bustamante" userId="7a87ed2221d6f210" providerId="LiveId" clId="{ACC207C6-F449-4936-BA61-D6D773B47D4A}" dt="2022-08-30T12:39:33.627" v="361" actId="114"/>
          <ac:spMkLst>
            <pc:docMk/>
            <pc:sldMk cId="2717730803" sldId="818"/>
            <ac:spMk id="48" creationId="{CAE592A9-E868-4F45-8BFF-9F5B4B6F3419}"/>
          </ac:spMkLst>
        </pc:spChg>
        <pc:spChg chg="mod">
          <ac:chgData name="Jorge Bustamante" userId="7a87ed2221d6f210" providerId="LiveId" clId="{ACC207C6-F449-4936-BA61-D6D773B47D4A}" dt="2022-08-30T11:59:15.197" v="14" actId="20577"/>
          <ac:spMkLst>
            <pc:docMk/>
            <pc:sldMk cId="2717730803" sldId="818"/>
            <ac:spMk id="50" creationId="{37B34EC7-5D56-4E91-934F-3A191F233478}"/>
          </ac:spMkLst>
        </pc:spChg>
      </pc:sldChg>
      <pc:sldChg chg="addSp delSp modSp mod">
        <pc:chgData name="Jorge Bustamante" userId="7a87ed2221d6f210" providerId="LiveId" clId="{ACC207C6-F449-4936-BA61-D6D773B47D4A}" dt="2022-08-30T12:39:19.562" v="359" actId="114"/>
        <pc:sldMkLst>
          <pc:docMk/>
          <pc:sldMk cId="1883400477" sldId="819"/>
        </pc:sldMkLst>
        <pc:spChg chg="add mod">
          <ac:chgData name="Jorge Bustamante" userId="7a87ed2221d6f210" providerId="LiveId" clId="{ACC207C6-F449-4936-BA61-D6D773B47D4A}" dt="2022-08-30T11:59:42.112" v="35"/>
          <ac:spMkLst>
            <pc:docMk/>
            <pc:sldMk cId="1883400477" sldId="819"/>
            <ac:spMk id="2" creationId="{BD902A62-1478-9AC5-9504-AC2362E4E3AD}"/>
          </ac:spMkLst>
        </pc:spChg>
        <pc:spChg chg="add mod">
          <ac:chgData name="Jorge Bustamante" userId="7a87ed2221d6f210" providerId="LiveId" clId="{ACC207C6-F449-4936-BA61-D6D773B47D4A}" dt="2022-08-30T12:39:19.562" v="359" actId="114"/>
          <ac:spMkLst>
            <pc:docMk/>
            <pc:sldMk cId="1883400477" sldId="819"/>
            <ac:spMk id="3" creationId="{96874BC8-3FDB-56F4-75CB-546DE434F654}"/>
          </ac:spMkLst>
        </pc:spChg>
        <pc:spChg chg="add mod">
          <ac:chgData name="Jorge Bustamante" userId="7a87ed2221d6f210" providerId="LiveId" clId="{ACC207C6-F449-4936-BA61-D6D773B47D4A}" dt="2022-08-30T12:39:19.562" v="359" actId="114"/>
          <ac:spMkLst>
            <pc:docMk/>
            <pc:sldMk cId="1883400477" sldId="819"/>
            <ac:spMk id="6" creationId="{CAAE78BB-69B5-9F4B-73B4-74549E1DE67B}"/>
          </ac:spMkLst>
        </pc:spChg>
        <pc:spChg chg="del">
          <ac:chgData name="Jorge Bustamante" userId="7a87ed2221d6f210" providerId="LiveId" clId="{ACC207C6-F449-4936-BA61-D6D773B47D4A}" dt="2022-08-30T11:59:41.698" v="34" actId="478"/>
          <ac:spMkLst>
            <pc:docMk/>
            <pc:sldMk cId="1883400477" sldId="819"/>
            <ac:spMk id="17" creationId="{B5D44F4E-43D0-46F1-9F78-61310EC295C2}"/>
          </ac:spMkLst>
        </pc:spChg>
        <pc:picChg chg="add mod">
          <ac:chgData name="Jorge Bustamante" userId="7a87ed2221d6f210" providerId="LiveId" clId="{ACC207C6-F449-4936-BA61-D6D773B47D4A}" dt="2022-08-30T12:06:31.537" v="356" actId="1076"/>
          <ac:picMkLst>
            <pc:docMk/>
            <pc:sldMk cId="1883400477" sldId="819"/>
            <ac:picMk id="8" creationId="{3BBDD006-431E-15D0-C208-51B777528EC2}"/>
          </ac:picMkLst>
        </pc:picChg>
        <pc:picChg chg="add mod">
          <ac:chgData name="Jorge Bustamante" userId="7a87ed2221d6f210" providerId="LiveId" clId="{ACC207C6-F449-4936-BA61-D6D773B47D4A}" dt="2022-08-30T12:06:26.385" v="355" actId="1076"/>
          <ac:picMkLst>
            <pc:docMk/>
            <pc:sldMk cId="1883400477" sldId="819"/>
            <ac:picMk id="10" creationId="{D0A2782F-A879-681B-8DD0-DA6AA628F56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29726-2DF4-49FF-B4B1-91893BF941CD}" type="datetimeFigureOut">
              <a:rPr lang="es-CL" smtClean="0"/>
              <a:t>30-08-2022</a:t>
            </a:fld>
            <a:endParaRPr lang="es-C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ABF19-1F7F-4043-9B0A-3BBE655649F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72483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5F6FF8-7D98-4160-82C8-E756AA182849}" type="slidenum">
              <a:rPr kumimoji="0" lang="es-CL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CL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915161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5F6FF8-7D98-4160-82C8-E756AA182849}" type="slidenum">
              <a:rPr kumimoji="0" lang="es-CL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s-CL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894627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5F6FF8-7D98-4160-82C8-E756AA182849}" type="slidenum">
              <a:rPr kumimoji="0" lang="es-CL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s-CL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741572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30/08/2022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835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30/08/2022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6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30/08/2022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27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30/08/2022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06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30/08/2022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034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30/08/2022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80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30/08/2022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270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30/08/2022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510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30/08/2022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417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30/08/2022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880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30/08/2022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900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18879"/>
            <a:fld id="{D2D4F3E9-CC98-4E99-8962-7AC1A5C11E73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1018879"/>
              <a:t>30/08/2022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18879"/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18879"/>
            <a:fld id="{0ABF89BF-36FE-4B7B-B828-B8913A04E13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1018879"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579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microsoft.com/office/2007/relationships/hdphoto" Target="../media/hdphoto1.wdp"/><Relationship Id="rId9" Type="http://schemas.openxmlformats.org/officeDocument/2006/relationships/image" Target="../media/image6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6219F189-D135-4321-8B8F-C5C8188E09C3}"/>
              </a:ext>
            </a:extLst>
          </p:cNvPr>
          <p:cNvSpPr/>
          <p:nvPr/>
        </p:nvSpPr>
        <p:spPr>
          <a:xfrm>
            <a:off x="263343" y="171450"/>
            <a:ext cx="11700057" cy="6515100"/>
          </a:xfrm>
          <a:prstGeom prst="roundRect">
            <a:avLst>
              <a:gd name="adj" fmla="val 6141"/>
            </a:avLst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29" name="Picture 4" descr="Favicon 192">
            <a:extLst>
              <a:ext uri="{FF2B5EF4-FFF2-40B4-BE49-F238E27FC236}">
                <a16:creationId xmlns:a16="http://schemas.microsoft.com/office/drawing/2014/main" id="{D28815BD-AE75-4D17-8D39-A1AF8E6ACF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12457" y="355073"/>
            <a:ext cx="689448" cy="689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ángulo: esquinas redondeadas 30">
            <a:extLst>
              <a:ext uri="{FF2B5EF4-FFF2-40B4-BE49-F238E27FC236}">
                <a16:creationId xmlns:a16="http://schemas.microsoft.com/office/drawing/2014/main" id="{EC7F3570-9FE8-40E3-B684-FEC1BDE7F1BD}"/>
              </a:ext>
            </a:extLst>
          </p:cNvPr>
          <p:cNvSpPr/>
          <p:nvPr/>
        </p:nvSpPr>
        <p:spPr>
          <a:xfrm>
            <a:off x="1551569" y="1928329"/>
            <a:ext cx="2407361" cy="4397826"/>
          </a:xfrm>
          <a:prstGeom prst="roundRect">
            <a:avLst>
              <a:gd name="adj" fmla="val 9362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id="{71BAEE85-9B64-4226-95B2-3B50D5F3920D}"/>
              </a:ext>
            </a:extLst>
          </p:cNvPr>
          <p:cNvSpPr/>
          <p:nvPr/>
        </p:nvSpPr>
        <p:spPr>
          <a:xfrm>
            <a:off x="4359152" y="1928327"/>
            <a:ext cx="2407361" cy="4397827"/>
          </a:xfrm>
          <a:prstGeom prst="roundRect">
            <a:avLst>
              <a:gd name="adj" fmla="val 8632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FBA248B6-90C7-4AFB-A775-7B1D1E7E4666}"/>
              </a:ext>
            </a:extLst>
          </p:cNvPr>
          <p:cNvSpPr/>
          <p:nvPr/>
        </p:nvSpPr>
        <p:spPr>
          <a:xfrm>
            <a:off x="7166735" y="1928327"/>
            <a:ext cx="4271235" cy="4397828"/>
          </a:xfrm>
          <a:prstGeom prst="roundRect">
            <a:avLst>
              <a:gd name="adj" fmla="val 5139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3E46CFC6-7A27-4B1D-A36E-4EC2B22311C7}"/>
              </a:ext>
            </a:extLst>
          </p:cNvPr>
          <p:cNvCxnSpPr/>
          <p:nvPr/>
        </p:nvCxnSpPr>
        <p:spPr>
          <a:xfrm>
            <a:off x="510993" y="3060440"/>
            <a:ext cx="11170014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E57F62DD-9E3F-4F2F-BF49-F70CB1E60A9C}"/>
              </a:ext>
            </a:extLst>
          </p:cNvPr>
          <p:cNvCxnSpPr/>
          <p:nvPr/>
        </p:nvCxnSpPr>
        <p:spPr>
          <a:xfrm>
            <a:off x="528364" y="4201885"/>
            <a:ext cx="11170014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C7673089-F317-4643-AE19-1C377DCFE942}"/>
              </a:ext>
            </a:extLst>
          </p:cNvPr>
          <p:cNvCxnSpPr/>
          <p:nvPr/>
        </p:nvCxnSpPr>
        <p:spPr>
          <a:xfrm>
            <a:off x="709224" y="5246914"/>
            <a:ext cx="11170014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uadroTexto 36">
            <a:extLst>
              <a:ext uri="{FF2B5EF4-FFF2-40B4-BE49-F238E27FC236}">
                <a16:creationId xmlns:a16="http://schemas.microsoft.com/office/drawing/2014/main" id="{B53BC747-F5CF-4293-AB99-4F2A0338BBA8}"/>
              </a:ext>
            </a:extLst>
          </p:cNvPr>
          <p:cNvSpPr txBox="1"/>
          <p:nvPr/>
        </p:nvSpPr>
        <p:spPr>
          <a:xfrm>
            <a:off x="1320468" y="1436139"/>
            <a:ext cx="2807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spc="300" dirty="0">
                <a:latin typeface="Arial Nova Cond" panose="020B0506020202020204" pitchFamily="34" charset="0"/>
              </a:rPr>
              <a:t>SUPUESTOS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7E63C85B-F501-4C02-9D77-E480B27FE0B5}"/>
              </a:ext>
            </a:extLst>
          </p:cNvPr>
          <p:cNvSpPr txBox="1"/>
          <p:nvPr/>
        </p:nvSpPr>
        <p:spPr>
          <a:xfrm>
            <a:off x="4359151" y="1436137"/>
            <a:ext cx="2407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spc="300" dirty="0">
                <a:latin typeface="Arial Nova Cond" panose="020B0506020202020204" pitchFamily="34" charset="0"/>
              </a:rPr>
              <a:t>PREGUNTAS</a:t>
            </a:r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B55EC708-6351-4DBE-98E1-79D826CE6551}"/>
              </a:ext>
            </a:extLst>
          </p:cNvPr>
          <p:cNvSpPr/>
          <p:nvPr/>
        </p:nvSpPr>
        <p:spPr>
          <a:xfrm>
            <a:off x="672919" y="2281798"/>
            <a:ext cx="618242" cy="63499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b="1" dirty="0">
                <a:latin typeface="Arial Nova Cond" panose="020B0506020202020204" pitchFamily="34" charset="0"/>
              </a:rPr>
              <a:t>1</a:t>
            </a:r>
          </a:p>
        </p:txBody>
      </p:sp>
      <p:sp>
        <p:nvSpPr>
          <p:cNvPr id="40" name="Elipse 39">
            <a:extLst>
              <a:ext uri="{FF2B5EF4-FFF2-40B4-BE49-F238E27FC236}">
                <a16:creationId xmlns:a16="http://schemas.microsoft.com/office/drawing/2014/main" id="{DC87AE16-8EB1-4BF4-8705-0D81F7B9E898}"/>
              </a:ext>
            </a:extLst>
          </p:cNvPr>
          <p:cNvSpPr/>
          <p:nvPr/>
        </p:nvSpPr>
        <p:spPr>
          <a:xfrm>
            <a:off x="672919" y="3399198"/>
            <a:ext cx="618242" cy="63499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b="1" dirty="0">
                <a:latin typeface="Arial Nova Cond" panose="020B0506020202020204" pitchFamily="34" charset="0"/>
              </a:rPr>
              <a:t>2</a:t>
            </a:r>
          </a:p>
        </p:txBody>
      </p:sp>
      <p:sp>
        <p:nvSpPr>
          <p:cNvPr id="41" name="Elipse 40">
            <a:extLst>
              <a:ext uri="{FF2B5EF4-FFF2-40B4-BE49-F238E27FC236}">
                <a16:creationId xmlns:a16="http://schemas.microsoft.com/office/drawing/2014/main" id="{C30AF449-B3AE-4FFC-8FC4-0264AD63E3B6}"/>
              </a:ext>
            </a:extLst>
          </p:cNvPr>
          <p:cNvSpPr/>
          <p:nvPr/>
        </p:nvSpPr>
        <p:spPr>
          <a:xfrm>
            <a:off x="672919" y="4467048"/>
            <a:ext cx="618242" cy="63499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b="1" dirty="0">
                <a:latin typeface="Arial Nova Cond" panose="020B0506020202020204" pitchFamily="34" charset="0"/>
              </a:rPr>
              <a:t>3</a:t>
            </a:r>
          </a:p>
        </p:txBody>
      </p:sp>
      <p:sp>
        <p:nvSpPr>
          <p:cNvPr id="44" name="Elipse 43">
            <a:extLst>
              <a:ext uri="{FF2B5EF4-FFF2-40B4-BE49-F238E27FC236}">
                <a16:creationId xmlns:a16="http://schemas.microsoft.com/office/drawing/2014/main" id="{94A2E1D1-1785-4081-BC16-90968E386DF9}"/>
              </a:ext>
            </a:extLst>
          </p:cNvPr>
          <p:cNvSpPr/>
          <p:nvPr/>
        </p:nvSpPr>
        <p:spPr>
          <a:xfrm>
            <a:off x="672919" y="5556667"/>
            <a:ext cx="618242" cy="63499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b="1" dirty="0">
                <a:latin typeface="Arial Nova Cond" panose="020B0506020202020204" pitchFamily="34" charset="0"/>
              </a:rPr>
              <a:t>4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4A71A411-EA59-4B74-BF16-F6A8EBCCA849}"/>
              </a:ext>
            </a:extLst>
          </p:cNvPr>
          <p:cNvSpPr txBox="1"/>
          <p:nvPr/>
        </p:nvSpPr>
        <p:spPr>
          <a:xfrm>
            <a:off x="8126751" y="1412618"/>
            <a:ext cx="2351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spc="300" dirty="0">
                <a:latin typeface="Arial Nova Cond" panose="020B0506020202020204" pitchFamily="34" charset="0"/>
              </a:rPr>
              <a:t>REVELACIONES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F4D9562C-4AD3-452F-A2A9-206E4622AC6D}"/>
              </a:ext>
            </a:extLst>
          </p:cNvPr>
          <p:cNvSpPr txBox="1"/>
          <p:nvPr/>
        </p:nvSpPr>
        <p:spPr>
          <a:xfrm>
            <a:off x="7299158" y="1889553"/>
            <a:ext cx="41388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i="1" dirty="0"/>
              <a:t>Revelación 1: Lógica de uso no es adecuada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i="1" dirty="0"/>
              <a:t>Revelación 2: botones no se visualizan bien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3E7C63E8-3FDC-429A-96B9-3D10E1D9F4B2}"/>
              </a:ext>
            </a:extLst>
          </p:cNvPr>
          <p:cNvSpPr txBox="1"/>
          <p:nvPr/>
        </p:nvSpPr>
        <p:spPr>
          <a:xfrm>
            <a:off x="1651288" y="2028053"/>
            <a:ext cx="21459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/>
              <a:t>Los usuarios no saben utilizar la plataforma 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CAE592A9-E868-4F45-8BFF-9F5B4B6F3419}"/>
              </a:ext>
            </a:extLst>
          </p:cNvPr>
          <p:cNvSpPr txBox="1"/>
          <p:nvPr/>
        </p:nvSpPr>
        <p:spPr>
          <a:xfrm>
            <a:off x="4513329" y="2028053"/>
            <a:ext cx="21423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/>
              <a:t>Qué problemas ha tenido para utilizar la plataforma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B9147D39-154C-42D8-82F3-AE8E816BD638}"/>
              </a:ext>
            </a:extLst>
          </p:cNvPr>
          <p:cNvSpPr txBox="1"/>
          <p:nvPr/>
        </p:nvSpPr>
        <p:spPr>
          <a:xfrm>
            <a:off x="765047" y="292052"/>
            <a:ext cx="7791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b="1" dirty="0">
                <a:latin typeface="Arial Nova Cond" panose="020B0506020202020204" pitchFamily="34" charset="0"/>
              </a:rPr>
              <a:t>REVELACIONES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37B34EC7-5D56-4E91-934F-3A191F233478}"/>
              </a:ext>
            </a:extLst>
          </p:cNvPr>
          <p:cNvSpPr txBox="1"/>
          <p:nvPr/>
        </p:nvSpPr>
        <p:spPr>
          <a:xfrm>
            <a:off x="746449" y="775333"/>
            <a:ext cx="5470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Arial Nova Cond" panose="020B0506020202020204" pitchFamily="34" charset="0"/>
              </a:rPr>
              <a:t>Taller 02 IMPACTA USACH 2022 - Oportunidades</a:t>
            </a: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A55944B6-7637-4A44-B93D-D25E5D9C28CB}"/>
              </a:ext>
            </a:extLst>
          </p:cNvPr>
          <p:cNvSpPr/>
          <p:nvPr/>
        </p:nvSpPr>
        <p:spPr>
          <a:xfrm>
            <a:off x="3537812" y="416442"/>
            <a:ext cx="35346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>
                <a:latin typeface="Arial Nova Cond" panose="020B0506020202020204" pitchFamily="34" charset="0"/>
              </a:rPr>
              <a:t>Poniendo foco en el usuario</a:t>
            </a:r>
            <a:endParaRPr lang="es-CL" b="1" dirty="0"/>
          </a:p>
        </p:txBody>
      </p:sp>
      <p:pic>
        <p:nvPicPr>
          <p:cNvPr id="52" name="Picture 2" descr="Vicerrectoría de Investigación Desarrollo e Innovación | Universidad de  Santiago de Chile |">
            <a:extLst>
              <a:ext uri="{FF2B5EF4-FFF2-40B4-BE49-F238E27FC236}">
                <a16:creationId xmlns:a16="http://schemas.microsoft.com/office/drawing/2014/main" id="{3B20A7F5-AC2B-42FD-B2A8-A4407C5A5D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607" y="388193"/>
            <a:ext cx="2951916" cy="664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7730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6219F189-D135-4321-8B8F-C5C8188E09C3}"/>
              </a:ext>
            </a:extLst>
          </p:cNvPr>
          <p:cNvSpPr/>
          <p:nvPr/>
        </p:nvSpPr>
        <p:spPr>
          <a:xfrm>
            <a:off x="263343" y="171450"/>
            <a:ext cx="11700057" cy="6515100"/>
          </a:xfrm>
          <a:prstGeom prst="roundRect">
            <a:avLst>
              <a:gd name="adj" fmla="val 6141"/>
            </a:avLst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5" name="Picture 4" descr="Favicon 192">
            <a:extLst>
              <a:ext uri="{FF2B5EF4-FFF2-40B4-BE49-F238E27FC236}">
                <a16:creationId xmlns:a16="http://schemas.microsoft.com/office/drawing/2014/main" id="{82B1B674-10A5-4BE0-9703-CEAFA31D5B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66272" y="345912"/>
            <a:ext cx="584775" cy="58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A055AC1A-AF07-45C8-A775-D2CE82F66923}"/>
              </a:ext>
            </a:extLst>
          </p:cNvPr>
          <p:cNvSpPr txBox="1"/>
          <p:nvPr/>
        </p:nvSpPr>
        <p:spPr>
          <a:xfrm>
            <a:off x="765047" y="292052"/>
            <a:ext cx="7791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b="1" dirty="0">
                <a:latin typeface="Arial Nova Cond" panose="020B0506020202020204" pitchFamily="34" charset="0"/>
              </a:rPr>
              <a:t>ANALOGÍAS</a:t>
            </a:r>
          </a:p>
        </p:txBody>
      </p:sp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6869F1B9-D4C0-435F-97A8-329EC7B5539B}"/>
              </a:ext>
            </a:extLst>
          </p:cNvPr>
          <p:cNvSpPr/>
          <p:nvPr/>
        </p:nvSpPr>
        <p:spPr>
          <a:xfrm>
            <a:off x="972457" y="2163052"/>
            <a:ext cx="2934719" cy="133052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6416A351-DAE3-4046-9963-F91761A4B456}"/>
              </a:ext>
            </a:extLst>
          </p:cNvPr>
          <p:cNvSpPr/>
          <p:nvPr/>
        </p:nvSpPr>
        <p:spPr>
          <a:xfrm>
            <a:off x="4443623" y="2164893"/>
            <a:ext cx="2175648" cy="133052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0" name="Rectángulo: esquinas redondeadas 19">
            <a:extLst>
              <a:ext uri="{FF2B5EF4-FFF2-40B4-BE49-F238E27FC236}">
                <a16:creationId xmlns:a16="http://schemas.microsoft.com/office/drawing/2014/main" id="{C2F36C80-92CF-41E8-A70B-F3A6E2795738}"/>
              </a:ext>
            </a:extLst>
          </p:cNvPr>
          <p:cNvSpPr/>
          <p:nvPr/>
        </p:nvSpPr>
        <p:spPr>
          <a:xfrm>
            <a:off x="7155718" y="2163052"/>
            <a:ext cx="4271235" cy="133052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66B9A26B-B604-44D0-9784-2EA7A871095C}"/>
              </a:ext>
            </a:extLst>
          </p:cNvPr>
          <p:cNvSpPr txBox="1"/>
          <p:nvPr/>
        </p:nvSpPr>
        <p:spPr>
          <a:xfrm>
            <a:off x="746449" y="1384552"/>
            <a:ext cx="33160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600" b="1" spc="300" dirty="0">
                <a:latin typeface="Arial Nova Cond" panose="020B0506020202020204" pitchFamily="34" charset="0"/>
              </a:rPr>
              <a:t>Identifica organizaciones inspiradoras 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58AE5D07-32D0-44A2-AA98-CF02CAA89D75}"/>
              </a:ext>
            </a:extLst>
          </p:cNvPr>
          <p:cNvSpPr txBox="1"/>
          <p:nvPr/>
        </p:nvSpPr>
        <p:spPr>
          <a:xfrm>
            <a:off x="4279303" y="1362716"/>
            <a:ext cx="24292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600" b="1" spc="300" dirty="0">
                <a:latin typeface="Arial Nova Cond" panose="020B0506020202020204" pitchFamily="34" charset="0"/>
              </a:rPr>
              <a:t>Imagen que da vida a la analogía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1B2B54F9-B783-4D24-825E-70619912F491}"/>
              </a:ext>
            </a:extLst>
          </p:cNvPr>
          <p:cNvSpPr txBox="1"/>
          <p:nvPr/>
        </p:nvSpPr>
        <p:spPr>
          <a:xfrm>
            <a:off x="8126751" y="1441335"/>
            <a:ext cx="23512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600" b="1" spc="300" dirty="0">
                <a:latin typeface="Arial Nova Cond" panose="020B0506020202020204" pitchFamily="34" charset="0"/>
              </a:rPr>
              <a:t>Aprendizajes o Principios</a:t>
            </a:r>
          </a:p>
        </p:txBody>
      </p:sp>
      <p:sp>
        <p:nvSpPr>
          <p:cNvPr id="24" name="Rectángulo: esquinas redondeadas 23">
            <a:extLst>
              <a:ext uri="{FF2B5EF4-FFF2-40B4-BE49-F238E27FC236}">
                <a16:creationId xmlns:a16="http://schemas.microsoft.com/office/drawing/2014/main" id="{0ACA9F76-5E8E-4AA4-8B60-788CD6DAA469}"/>
              </a:ext>
            </a:extLst>
          </p:cNvPr>
          <p:cNvSpPr/>
          <p:nvPr/>
        </p:nvSpPr>
        <p:spPr>
          <a:xfrm>
            <a:off x="972457" y="3646473"/>
            <a:ext cx="2934719" cy="133052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53F4B297-D6A0-47A1-8365-00AA322EA5DA}"/>
              </a:ext>
            </a:extLst>
          </p:cNvPr>
          <p:cNvSpPr/>
          <p:nvPr/>
        </p:nvSpPr>
        <p:spPr>
          <a:xfrm>
            <a:off x="2981230" y="408964"/>
            <a:ext cx="54700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>
                <a:latin typeface="Arial Nova Cond" panose="020B0506020202020204" pitchFamily="34" charset="0"/>
              </a:rPr>
              <a:t>¿Cómo resolvería el problema…?</a:t>
            </a:r>
            <a:endParaRPr lang="es-CL" b="1" dirty="0"/>
          </a:p>
        </p:txBody>
      </p:sp>
      <p:sp>
        <p:nvSpPr>
          <p:cNvPr id="29" name="Rectángulo: esquinas redondeadas 28">
            <a:extLst>
              <a:ext uri="{FF2B5EF4-FFF2-40B4-BE49-F238E27FC236}">
                <a16:creationId xmlns:a16="http://schemas.microsoft.com/office/drawing/2014/main" id="{9432030A-907A-4EED-85BA-5F32C2793C5A}"/>
              </a:ext>
            </a:extLst>
          </p:cNvPr>
          <p:cNvSpPr/>
          <p:nvPr/>
        </p:nvSpPr>
        <p:spPr>
          <a:xfrm>
            <a:off x="4443623" y="3648314"/>
            <a:ext cx="2175648" cy="133052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0" name="Rectángulo: esquinas redondeadas 29">
            <a:extLst>
              <a:ext uri="{FF2B5EF4-FFF2-40B4-BE49-F238E27FC236}">
                <a16:creationId xmlns:a16="http://schemas.microsoft.com/office/drawing/2014/main" id="{E0F69C7F-4917-4355-9A1C-FC4DB83DD969}"/>
              </a:ext>
            </a:extLst>
          </p:cNvPr>
          <p:cNvSpPr/>
          <p:nvPr/>
        </p:nvSpPr>
        <p:spPr>
          <a:xfrm>
            <a:off x="7155718" y="3646473"/>
            <a:ext cx="4271235" cy="133052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id="{C3F42D52-A0BA-4295-8D20-563C32256741}"/>
              </a:ext>
            </a:extLst>
          </p:cNvPr>
          <p:cNvSpPr/>
          <p:nvPr/>
        </p:nvSpPr>
        <p:spPr>
          <a:xfrm>
            <a:off x="972455" y="5131189"/>
            <a:ext cx="2934719" cy="133052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DE67CB88-247C-4242-B451-EFD576A771C8}"/>
              </a:ext>
            </a:extLst>
          </p:cNvPr>
          <p:cNvSpPr/>
          <p:nvPr/>
        </p:nvSpPr>
        <p:spPr>
          <a:xfrm>
            <a:off x="4443623" y="5133030"/>
            <a:ext cx="2175648" cy="133052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2" name="Rectángulo: esquinas redondeadas 41">
            <a:extLst>
              <a:ext uri="{FF2B5EF4-FFF2-40B4-BE49-F238E27FC236}">
                <a16:creationId xmlns:a16="http://schemas.microsoft.com/office/drawing/2014/main" id="{0CCD28FE-AE29-41ED-9657-35A55FAC1F68}"/>
              </a:ext>
            </a:extLst>
          </p:cNvPr>
          <p:cNvSpPr/>
          <p:nvPr/>
        </p:nvSpPr>
        <p:spPr>
          <a:xfrm>
            <a:off x="7155718" y="5131189"/>
            <a:ext cx="4271235" cy="133052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43" name="Picture 2" descr="Vicerrectoría de Investigación Desarrollo e Innovación | Universidad de  Santiago de Chile |">
            <a:extLst>
              <a:ext uri="{FF2B5EF4-FFF2-40B4-BE49-F238E27FC236}">
                <a16:creationId xmlns:a16="http://schemas.microsoft.com/office/drawing/2014/main" id="{B3A408B4-9102-4603-AD9E-39D0E1A1C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592" y="296349"/>
            <a:ext cx="2951916" cy="664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BD902A62-1478-9AC5-9504-AC2362E4E3AD}"/>
              </a:ext>
            </a:extLst>
          </p:cNvPr>
          <p:cNvSpPr txBox="1"/>
          <p:nvPr/>
        </p:nvSpPr>
        <p:spPr>
          <a:xfrm>
            <a:off x="746449" y="775333"/>
            <a:ext cx="5470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Arial Nova Cond" panose="020B0506020202020204" pitchFamily="34" charset="0"/>
              </a:rPr>
              <a:t>Taller 02 IMPACTA USACH 2022 - Oportunidades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6874BC8-3FDB-56F4-75CB-546DE434F654}"/>
              </a:ext>
            </a:extLst>
          </p:cNvPr>
          <p:cNvSpPr txBox="1"/>
          <p:nvPr/>
        </p:nvSpPr>
        <p:spPr>
          <a:xfrm>
            <a:off x="1171602" y="2312108"/>
            <a:ext cx="25159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i="1" dirty="0"/>
              <a:t>Lab4U</a:t>
            </a:r>
            <a:r>
              <a:rPr lang="es-CL" i="1" dirty="0"/>
              <a:t> (enseñanza STEM en APP para niños)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AAE78BB-69B5-9F4B-73B4-74549E1DE67B}"/>
              </a:ext>
            </a:extLst>
          </p:cNvPr>
          <p:cNvSpPr txBox="1"/>
          <p:nvPr/>
        </p:nvSpPr>
        <p:spPr>
          <a:xfrm>
            <a:off x="7424974" y="2156664"/>
            <a:ext cx="37945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5263" indent="-195263">
              <a:buFontTx/>
              <a:buChar char="-"/>
            </a:pPr>
            <a:r>
              <a:rPr lang="es-CL" sz="1600" i="1" dirty="0"/>
              <a:t>Se puede aprovechar el smartphone como dispositivo de enseñanza para niños, dada su cercanía a la tecnología</a:t>
            </a:r>
          </a:p>
          <a:p>
            <a:pPr marL="195263" indent="-195263">
              <a:buFontTx/>
              <a:buChar char="-"/>
            </a:pPr>
            <a:r>
              <a:rPr lang="es-CL" sz="1600" i="1" dirty="0"/>
              <a:t>Se puede llegar a lugares remotos y en mayor volumen a través de internet. </a:t>
            </a:r>
          </a:p>
        </p:txBody>
      </p:sp>
      <p:pic>
        <p:nvPicPr>
          <p:cNvPr id="8" name="Gráfico 7" descr="Niños con relleno sólido">
            <a:extLst>
              <a:ext uri="{FF2B5EF4-FFF2-40B4-BE49-F238E27FC236}">
                <a16:creationId xmlns:a16="http://schemas.microsoft.com/office/drawing/2014/main" id="{3BBDD006-431E-15D0-C208-51B777528EC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51173" y="2628006"/>
            <a:ext cx="914400" cy="914400"/>
          </a:xfrm>
          <a:prstGeom prst="rect">
            <a:avLst/>
          </a:prstGeom>
        </p:spPr>
      </p:pic>
      <p:pic>
        <p:nvPicPr>
          <p:cNvPr id="10" name="Gráfico 9" descr="Smartphone con relleno sólido">
            <a:extLst>
              <a:ext uri="{FF2B5EF4-FFF2-40B4-BE49-F238E27FC236}">
                <a16:creationId xmlns:a16="http://schemas.microsoft.com/office/drawing/2014/main" id="{D0A2782F-A879-681B-8DD0-DA6AA628F56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232446">
            <a:off x="4437743" y="220060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400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6219F189-D135-4321-8B8F-C5C8188E09C3}"/>
              </a:ext>
            </a:extLst>
          </p:cNvPr>
          <p:cNvSpPr/>
          <p:nvPr/>
        </p:nvSpPr>
        <p:spPr>
          <a:xfrm>
            <a:off x="263343" y="171450"/>
            <a:ext cx="11700057" cy="6515100"/>
          </a:xfrm>
          <a:prstGeom prst="roundRect">
            <a:avLst>
              <a:gd name="adj" fmla="val 6141"/>
            </a:avLst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5" name="Picture 4" descr="Favicon 192">
            <a:extLst>
              <a:ext uri="{FF2B5EF4-FFF2-40B4-BE49-F238E27FC236}">
                <a16:creationId xmlns:a16="http://schemas.microsoft.com/office/drawing/2014/main" id="{82B1B674-10A5-4BE0-9703-CEAFA31D5B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42178" y="411540"/>
            <a:ext cx="584775" cy="58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78E8A4C-9D2F-42B7-8BE8-C118EB9DC01E}"/>
              </a:ext>
            </a:extLst>
          </p:cNvPr>
          <p:cNvSpPr txBox="1"/>
          <p:nvPr/>
        </p:nvSpPr>
        <p:spPr>
          <a:xfrm>
            <a:off x="765047" y="292052"/>
            <a:ext cx="5575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b="1" dirty="0">
                <a:latin typeface="Arial Nova Cond" panose="020B0506020202020204" pitchFamily="34" charset="0"/>
              </a:rPr>
              <a:t>ORTODOXIAS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2E2A7F9-4E88-4992-82FF-CAB7E2364C8E}"/>
              </a:ext>
            </a:extLst>
          </p:cNvPr>
          <p:cNvSpPr/>
          <p:nvPr/>
        </p:nvSpPr>
        <p:spPr>
          <a:xfrm>
            <a:off x="3164961" y="416836"/>
            <a:ext cx="35346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>
                <a:latin typeface="Arial Nova Cond" panose="020B0506020202020204" pitchFamily="34" charset="0"/>
              </a:rPr>
              <a:t>Desafiar nuestras creencias</a:t>
            </a:r>
            <a:endParaRPr lang="es-CL" b="1" dirty="0"/>
          </a:p>
        </p:txBody>
      </p:sp>
      <p:sp>
        <p:nvSpPr>
          <p:cNvPr id="31" name="TextBox 2">
            <a:extLst>
              <a:ext uri="{FF2B5EF4-FFF2-40B4-BE49-F238E27FC236}">
                <a16:creationId xmlns:a16="http://schemas.microsoft.com/office/drawing/2014/main" id="{FEF54397-76EB-4CA6-82A4-A7FD193E5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6045" y="2631145"/>
            <a:ext cx="2491512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171450" indent="-1714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171450" marR="0" lvl="0" indent="-1714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s-ES" sz="160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ova Cond" panose="020B0506020202020204" pitchFamily="34" charset="0"/>
                <a:cs typeface="Avenir Medium" charset="0"/>
              </a:rPr>
              <a:t>“Este sábado, en lugar de ir a </a:t>
            </a:r>
            <a:r>
              <a:rPr lang="es-ES" sz="1600" i="1" kern="0" dirty="0">
                <a:solidFill>
                  <a:prstClr val="black"/>
                </a:solidFill>
                <a:latin typeface="Arial Nova Cond" panose="020B0506020202020204" pitchFamily="34" charset="0"/>
                <a:cs typeface="Avenir Medium" charset="0"/>
              </a:rPr>
              <a:t>jugar fútbol</a:t>
            </a:r>
            <a:r>
              <a:rPr kumimoji="0" lang="es-ES" sz="160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ova Cond" panose="020B0506020202020204" pitchFamily="34" charset="0"/>
                <a:cs typeface="Avenir Medium" charset="0"/>
              </a:rPr>
              <a:t>, mis amigos y yo vamos a mirar electrodomésticos.”</a:t>
            </a:r>
          </a:p>
          <a:p>
            <a:pPr marL="171450" marR="0" lvl="0" indent="-1714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s-ES" sz="160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ova Cond" panose="020B0506020202020204" pitchFamily="34" charset="0"/>
              <a:cs typeface="Avenir Medium" charset="0"/>
            </a:endParaRPr>
          </a:p>
          <a:p>
            <a:pPr marL="171450" marR="0" lvl="0" indent="-1714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s-ES" sz="160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ova Cond" panose="020B0506020202020204" pitchFamily="34" charset="0"/>
                <a:cs typeface="Avenir Medium" charset="0"/>
              </a:rPr>
              <a:t>“No puedo esperar para comprar nuevos electrodomésticos.”</a:t>
            </a:r>
          </a:p>
          <a:p>
            <a:pPr marL="171450" marR="0" lvl="0" indent="-1714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s-ES" sz="160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ova Cond" panose="020B0506020202020204" pitchFamily="34" charset="0"/>
              <a:cs typeface="Avenir Medium" charset="0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160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ova Cond" panose="020B0506020202020204" pitchFamily="34" charset="0"/>
              <a:cs typeface="Avenir Medium" charset="0"/>
            </a:endParaRPr>
          </a:p>
          <a:p>
            <a:pPr marL="171450" marR="0" lvl="0" indent="-1714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s-ES" sz="160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ova Cond" panose="020B0506020202020204" pitchFamily="34" charset="0"/>
                <a:cs typeface="Avenir Medium" charset="0"/>
              </a:rPr>
              <a:t>“El vendedor me hizo sentir cómodo. Yo CONFIO en él.”</a:t>
            </a:r>
          </a:p>
        </p:txBody>
      </p:sp>
      <p:sp>
        <p:nvSpPr>
          <p:cNvPr id="34" name="TextBox 3">
            <a:extLst>
              <a:ext uri="{FF2B5EF4-FFF2-40B4-BE49-F238E27FC236}">
                <a16:creationId xmlns:a16="http://schemas.microsoft.com/office/drawing/2014/main" id="{FC897305-1116-465A-B129-3DB4EC20C021}"/>
              </a:ext>
            </a:extLst>
          </p:cNvPr>
          <p:cNvSpPr txBox="1"/>
          <p:nvPr/>
        </p:nvSpPr>
        <p:spPr>
          <a:xfrm>
            <a:off x="4839219" y="2631144"/>
            <a:ext cx="273038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marR="0" lvl="0" indent="-1714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s-ES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ova Cond" panose="020B0506020202020204" pitchFamily="34" charset="0"/>
                <a:cs typeface="Avenir Medium"/>
              </a:rPr>
              <a:t>¡Clientes deben ser </a:t>
            </a:r>
            <a:r>
              <a:rPr kumimoji="0" lang="es-E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ova Cond" panose="020B0506020202020204" pitchFamily="34" charset="0"/>
                <a:cs typeface="Avenir Medium"/>
              </a:rPr>
              <a:t>siempre mujeres</a:t>
            </a:r>
            <a:r>
              <a:rPr lang="es-ES" sz="1600" kern="0" dirty="0">
                <a:solidFill>
                  <a:srgbClr val="000000"/>
                </a:solidFill>
                <a:latin typeface="Arial Nova Cond" panose="020B0506020202020204" pitchFamily="34" charset="0"/>
                <a:cs typeface="Avenir Medium"/>
              </a:rPr>
              <a:t>!</a:t>
            </a:r>
            <a:endParaRPr kumimoji="0" lang="es-E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ova Cond" panose="020B0506020202020204" pitchFamily="34" charset="0"/>
              <a:cs typeface="Avenir Medium"/>
            </a:endParaRPr>
          </a:p>
          <a:p>
            <a:pPr marL="171450" marR="0" lvl="0" indent="-1714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s-E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ova Cond" panose="020B0506020202020204" pitchFamily="34" charset="0"/>
              <a:cs typeface="Avenir Medium"/>
            </a:endParaRPr>
          </a:p>
          <a:p>
            <a:pPr marL="171450" marR="0" lvl="0" indent="-1714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s-ES" sz="1600" kern="0" dirty="0">
              <a:solidFill>
                <a:srgbClr val="000000"/>
              </a:solidFill>
              <a:latin typeface="Arial Nova Cond" panose="020B0506020202020204" pitchFamily="34" charset="0"/>
              <a:cs typeface="Avenir Medium"/>
            </a:endParaRPr>
          </a:p>
          <a:p>
            <a:pPr marR="0" lvl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s-ES" sz="1600" kern="0" dirty="0">
              <a:solidFill>
                <a:srgbClr val="000000"/>
              </a:solidFill>
              <a:latin typeface="Arial Nova Cond" panose="020B0506020202020204" pitchFamily="34" charset="0"/>
              <a:cs typeface="Avenir Medium"/>
            </a:endParaRPr>
          </a:p>
          <a:p>
            <a:pPr marL="171450" marR="0" lvl="0" indent="-1714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s-ES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ova Cond" panose="020B0506020202020204" pitchFamily="34" charset="0"/>
                <a:cs typeface="Avenir Medium"/>
              </a:rPr>
              <a:t>La compra de electrodomésticos </a:t>
            </a:r>
            <a:r>
              <a:rPr kumimoji="0" lang="es-E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ova Cond" panose="020B0506020202020204" pitchFamily="34" charset="0"/>
                <a:cs typeface="Avenir Medium"/>
              </a:rPr>
              <a:t>no es </a:t>
            </a:r>
            <a:r>
              <a:rPr kumimoji="0" lang="es-ES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ova Cond" panose="020B0506020202020204" pitchFamily="34" charset="0"/>
                <a:cs typeface="Avenir Medium"/>
              </a:rPr>
              <a:t>una actividad genial!</a:t>
            </a:r>
          </a:p>
          <a:p>
            <a:pPr marL="171450" marR="0" lvl="0" indent="-1714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s-E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ova Cond" panose="020B0506020202020204" pitchFamily="34" charset="0"/>
              <a:cs typeface="Avenir Medium"/>
            </a:endParaRPr>
          </a:p>
          <a:p>
            <a:pPr marL="171450" marR="0" lvl="0" indent="-1714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s-ES" sz="1600" kern="0" dirty="0">
              <a:solidFill>
                <a:srgbClr val="000000"/>
              </a:solidFill>
              <a:latin typeface="Arial Nova Cond" panose="020B0506020202020204" pitchFamily="34" charset="0"/>
              <a:cs typeface="Avenir Medium"/>
            </a:endParaRPr>
          </a:p>
          <a:p>
            <a:pPr marL="171450" marR="0" lvl="0" indent="-1714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s-ES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ova Cond" panose="020B0506020202020204" pitchFamily="34" charset="0"/>
                <a:cs typeface="Avenir Medium"/>
              </a:rPr>
              <a:t>Los vendedores son </a:t>
            </a:r>
            <a:r>
              <a:rPr kumimoji="0" lang="es-E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ova Cond" panose="020B0506020202020204" pitchFamily="34" charset="0"/>
                <a:cs typeface="Avenir Medium"/>
              </a:rPr>
              <a:t>poco confiables</a:t>
            </a:r>
            <a:r>
              <a:rPr kumimoji="0" lang="es-ES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ova Cond" panose="020B0506020202020204" pitchFamily="34" charset="0"/>
                <a:cs typeface="Avenir Medium"/>
              </a:rPr>
              <a:t>, atienden mal y no les interesa el cliente.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ova Cond" panose="020B0506020202020204" pitchFamily="34" charset="0"/>
              <a:cs typeface="Avenir Medium"/>
            </a:endParaRPr>
          </a:p>
        </p:txBody>
      </p:sp>
      <p:sp>
        <p:nvSpPr>
          <p:cNvPr id="35" name="TextBox 5">
            <a:extLst>
              <a:ext uri="{FF2B5EF4-FFF2-40B4-BE49-F238E27FC236}">
                <a16:creationId xmlns:a16="http://schemas.microsoft.com/office/drawing/2014/main" id="{B7590B66-1DE2-4BAC-BE93-1DBB0BCD1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6702" y="2576076"/>
            <a:ext cx="2706097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171450" marR="0" lvl="0" indent="-1714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s-ES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ova Cond" panose="020B0506020202020204" pitchFamily="34" charset="0"/>
                <a:cs typeface="Avenir Medium" charset="0"/>
              </a:rPr>
              <a:t>Una línea de electrodomésticos </a:t>
            </a:r>
            <a:r>
              <a:rPr kumimoji="0" lang="es-E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ova Cond" panose="020B0506020202020204" pitchFamily="34" charset="0"/>
                <a:cs typeface="Avenir Medium" charset="0"/>
              </a:rPr>
              <a:t>para hombres</a:t>
            </a:r>
            <a:r>
              <a:rPr kumimoji="0" lang="es-ES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ova Cond" panose="020B0506020202020204" pitchFamily="34" charset="0"/>
                <a:cs typeface="Avenir Medium" charset="0"/>
              </a:rPr>
              <a:t>.</a:t>
            </a:r>
          </a:p>
          <a:p>
            <a:pPr marL="171450" marR="0" lvl="0" indent="-1714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s-ES" sz="1600" kern="0" dirty="0">
              <a:solidFill>
                <a:srgbClr val="000000"/>
              </a:solidFill>
              <a:latin typeface="Arial Nova Cond" panose="020B0506020202020204" pitchFamily="34" charset="0"/>
              <a:cs typeface="Avenir Medium" charset="0"/>
            </a:endParaRPr>
          </a:p>
          <a:p>
            <a:pPr marL="171450" marR="0" lvl="0" indent="-17145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s-ES" sz="1600" kern="0" dirty="0">
              <a:solidFill>
                <a:srgbClr val="000000"/>
              </a:solidFill>
              <a:latin typeface="Arial Nova Cond" panose="020B0506020202020204" pitchFamily="34" charset="0"/>
              <a:cs typeface="Avenir Medium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es-ES" sz="1600" kern="0" dirty="0">
                <a:solidFill>
                  <a:srgbClr val="000000"/>
                </a:solidFill>
                <a:latin typeface="Arial Nova Cond" panose="020B0506020202020204" pitchFamily="34" charset="0"/>
                <a:cs typeface="Avenir Medium" charset="0"/>
              </a:rPr>
              <a:t>Nuevas líneas de productos con </a:t>
            </a:r>
            <a:r>
              <a:rPr lang="es-ES" sz="1600" b="1" kern="0" dirty="0">
                <a:solidFill>
                  <a:srgbClr val="000000"/>
                </a:solidFill>
                <a:latin typeface="Arial Nova Cond" panose="020B0506020202020204" pitchFamily="34" charset="0"/>
                <a:cs typeface="Avenir Medium" charset="0"/>
              </a:rPr>
              <a:t>diseños geniales</a:t>
            </a:r>
            <a:r>
              <a:rPr lang="es-ES" sz="1600" kern="0" dirty="0">
                <a:solidFill>
                  <a:srgbClr val="000000"/>
                </a:solidFill>
                <a:latin typeface="Arial Nova Cond" panose="020B0506020202020204" pitchFamily="34" charset="0"/>
                <a:cs typeface="Avenir Medium" charset="0"/>
              </a:rPr>
              <a:t>.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ova Cond" panose="020B0506020202020204" pitchFamily="34" charset="0"/>
              <a:cs typeface="Avenir Medium" charset="0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ova Cond" panose="020B0506020202020204" pitchFamily="34" charset="0"/>
              <a:cs typeface="Avenir Medium" charset="0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ova Cond" panose="020B0506020202020204" pitchFamily="34" charset="0"/>
              <a:cs typeface="Avenir Medium" charset="0"/>
            </a:endParaRPr>
          </a:p>
          <a:p>
            <a:pPr marL="171450" marR="0" lvl="0" indent="-1714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s-ES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ova Cond" panose="020B0506020202020204" pitchFamily="34" charset="0"/>
                <a:cs typeface="Avenir Medium" charset="0"/>
              </a:rPr>
              <a:t>Usar </a:t>
            </a:r>
            <a:r>
              <a:rPr kumimoji="0" lang="es-E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ova Cond" panose="020B0506020202020204" pitchFamily="34" charset="0"/>
                <a:cs typeface="Avenir Medium" charset="0"/>
              </a:rPr>
              <a:t>representantes</a:t>
            </a:r>
            <a:r>
              <a:rPr kumimoji="0" lang="es-ES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ova Cond" panose="020B0506020202020204" pitchFamily="34" charset="0"/>
                <a:cs typeface="Avenir Medium" charset="0"/>
              </a:rPr>
              <a:t> de los fabricantes en el piso de ventas o cambiar el nivel de confianza</a:t>
            </a:r>
          </a:p>
        </p:txBody>
      </p:sp>
      <p:sp>
        <p:nvSpPr>
          <p:cNvPr id="36" name="Rectangle 22">
            <a:extLst>
              <a:ext uri="{FF2B5EF4-FFF2-40B4-BE49-F238E27FC236}">
                <a16:creationId xmlns:a16="http://schemas.microsoft.com/office/drawing/2014/main" id="{157BFD3C-97A1-4078-B99B-9E5E24397AA4}"/>
              </a:ext>
            </a:extLst>
          </p:cNvPr>
          <p:cNvSpPr/>
          <p:nvPr/>
        </p:nvSpPr>
        <p:spPr bwMode="auto">
          <a:xfrm>
            <a:off x="1219201" y="1765669"/>
            <a:ext cx="3085200" cy="4666950"/>
          </a:xfrm>
          <a:prstGeom prst="roundRect">
            <a:avLst>
              <a:gd name="adj" fmla="val 8687"/>
            </a:avLst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0" tIns="45706" rIns="91410" bIns="45706" anchor="ctr"/>
          <a:lstStyle/>
          <a:p>
            <a:pPr marL="0" marR="0" lvl="0" indent="0" algn="ctr" defTabSz="45705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Avenir Medium"/>
            </a:endParaRPr>
          </a:p>
        </p:txBody>
      </p:sp>
      <p:sp>
        <p:nvSpPr>
          <p:cNvPr id="37" name="Rectangle 23">
            <a:extLst>
              <a:ext uri="{FF2B5EF4-FFF2-40B4-BE49-F238E27FC236}">
                <a16:creationId xmlns:a16="http://schemas.microsoft.com/office/drawing/2014/main" id="{F5A054BF-065C-4727-B624-8952A30E3B10}"/>
              </a:ext>
            </a:extLst>
          </p:cNvPr>
          <p:cNvSpPr/>
          <p:nvPr/>
        </p:nvSpPr>
        <p:spPr bwMode="auto">
          <a:xfrm>
            <a:off x="8100757" y="1751829"/>
            <a:ext cx="3085454" cy="4694631"/>
          </a:xfrm>
          <a:prstGeom prst="roundRect">
            <a:avLst>
              <a:gd name="adj" fmla="val 7548"/>
            </a:avLst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0" tIns="45706" rIns="91410" bIns="45706" anchor="ctr"/>
          <a:lstStyle/>
          <a:p>
            <a:pPr marL="0" marR="0" lvl="0" indent="0" algn="ctr" defTabSz="45705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Avenir Medium"/>
            </a:endParaRPr>
          </a:p>
        </p:txBody>
      </p:sp>
      <p:sp>
        <p:nvSpPr>
          <p:cNvPr id="38" name="Rectangle 30">
            <a:extLst>
              <a:ext uri="{FF2B5EF4-FFF2-40B4-BE49-F238E27FC236}">
                <a16:creationId xmlns:a16="http://schemas.microsoft.com/office/drawing/2014/main" id="{71585798-E78F-4CA6-AE19-7D92F972595C}"/>
              </a:ext>
            </a:extLst>
          </p:cNvPr>
          <p:cNvSpPr/>
          <p:nvPr/>
        </p:nvSpPr>
        <p:spPr bwMode="auto">
          <a:xfrm>
            <a:off x="4686629" y="1694534"/>
            <a:ext cx="3085200" cy="4751925"/>
          </a:xfrm>
          <a:prstGeom prst="roundRect">
            <a:avLst>
              <a:gd name="adj" fmla="val 7547"/>
            </a:avLst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0" tIns="45706" rIns="91410" bIns="45706" anchor="ctr"/>
          <a:lstStyle/>
          <a:p>
            <a:pPr marL="0" marR="0" lvl="0" indent="0" algn="ctr" defTabSz="45705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Avenir Medium"/>
            </a:endParaRPr>
          </a:p>
        </p:txBody>
      </p:sp>
      <p:pic>
        <p:nvPicPr>
          <p:cNvPr id="18" name="Picture 2" descr="Vicerrectoría de Investigación Desarrollo e Innovación | Universidad de  Santiago de Chile |">
            <a:extLst>
              <a:ext uri="{FF2B5EF4-FFF2-40B4-BE49-F238E27FC236}">
                <a16:creationId xmlns:a16="http://schemas.microsoft.com/office/drawing/2014/main" id="{06CA06B0-F03F-48A0-99B6-4A53E7519C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607" y="388193"/>
            <a:ext cx="2951916" cy="664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: esquinas superiores redondeadas 1">
            <a:extLst>
              <a:ext uri="{FF2B5EF4-FFF2-40B4-BE49-F238E27FC236}">
                <a16:creationId xmlns:a16="http://schemas.microsoft.com/office/drawing/2014/main" id="{9F157544-B4CE-49DF-843A-F473FE3A77AB}"/>
              </a:ext>
            </a:extLst>
          </p:cNvPr>
          <p:cNvSpPr/>
          <p:nvPr/>
        </p:nvSpPr>
        <p:spPr>
          <a:xfrm>
            <a:off x="1219201" y="1450013"/>
            <a:ext cx="3085200" cy="918219"/>
          </a:xfrm>
          <a:prstGeom prst="round2SameRect">
            <a:avLst/>
          </a:prstGeom>
          <a:solidFill>
            <a:schemeClr val="bg1">
              <a:lumMod val="50000"/>
            </a:schemeClr>
          </a:solidFill>
          <a:ln w="254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  <p:txBody>
          <a:bodyPr lIns="91433" tIns="45716" rIns="91433" bIns="45716" rtlCol="0" anchor="ctr"/>
          <a:lstStyle/>
          <a:p>
            <a:pPr marL="0" marR="0" lvl="0" indent="0" algn="ctr" defTabSz="1127458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6185" algn="l"/>
                <a:tab pos="114278" algn="l"/>
              </a:tabLst>
              <a:defRPr/>
            </a:pPr>
            <a:r>
              <a:rPr kumimoji="0" lang="es-CL" altLang="zh-CN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ova Cond" panose="020B0506020202020204" pitchFamily="34" charset="0"/>
                <a:ea typeface="宋体" panose="02010600030101010101" pitchFamily="2" charset="-122"/>
                <a:cs typeface="Aharoni" panose="02010803020104030203" pitchFamily="2" charset="-79"/>
              </a:rPr>
              <a:t>¿Qué nunca escucharías decir</a:t>
            </a:r>
            <a:r>
              <a:rPr kumimoji="0" lang="es-CL" altLang="zh-CN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ova Cond" panose="020B0506020202020204" pitchFamily="34" charset="0"/>
                <a:ea typeface="宋体" panose="02010600030101010101" pitchFamily="2" charset="-122"/>
                <a:cs typeface="Aharoni" panose="02010803020104030203" pitchFamily="2" charset="-79"/>
              </a:rPr>
              <a:t> sobre…?</a:t>
            </a:r>
            <a:endParaRPr kumimoji="0" lang="es-CL" altLang="zh-CN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ova Cond" panose="020B0506020202020204" pitchFamily="34" charset="0"/>
              <a:ea typeface="宋体" panose="02010600030101010101" pitchFamily="2" charset="-122"/>
              <a:cs typeface="Aharoni" panose="02010803020104030203" pitchFamily="2" charset="-79"/>
            </a:endParaRPr>
          </a:p>
        </p:txBody>
      </p:sp>
      <p:sp>
        <p:nvSpPr>
          <p:cNvPr id="19" name="Rectángulo: esquinas superiores redondeadas 18">
            <a:extLst>
              <a:ext uri="{FF2B5EF4-FFF2-40B4-BE49-F238E27FC236}">
                <a16:creationId xmlns:a16="http://schemas.microsoft.com/office/drawing/2014/main" id="{EE8D73CD-A388-455B-8F10-26647DD1F4A7}"/>
              </a:ext>
            </a:extLst>
          </p:cNvPr>
          <p:cNvSpPr/>
          <p:nvPr/>
        </p:nvSpPr>
        <p:spPr>
          <a:xfrm>
            <a:off x="4686628" y="1450011"/>
            <a:ext cx="3085200" cy="918219"/>
          </a:xfrm>
          <a:prstGeom prst="round2SameRect">
            <a:avLst/>
          </a:prstGeom>
          <a:solidFill>
            <a:schemeClr val="bg1">
              <a:lumMod val="50000"/>
            </a:schemeClr>
          </a:solidFill>
          <a:ln w="254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  <p:txBody>
          <a:bodyPr lIns="91433" tIns="45716" rIns="91433" bIns="45716" rtlCol="0" anchor="ctr"/>
          <a:lstStyle/>
          <a:p>
            <a:pPr algn="ctr" defTabSz="1127458">
              <a:lnSpc>
                <a:spcPct val="80000"/>
              </a:lnSpc>
              <a:tabLst>
                <a:tab pos="76185" algn="l"/>
                <a:tab pos="114278" algn="l"/>
              </a:tabLst>
              <a:defRPr/>
            </a:pPr>
            <a:r>
              <a:rPr kumimoji="0" lang="es-CL" altLang="zh-CN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ova Cond" panose="020B0506020202020204" pitchFamily="34" charset="0"/>
                <a:ea typeface="宋体" panose="02010600030101010101" pitchFamily="2" charset="-122"/>
                <a:cs typeface="Aharoni" panose="02010803020104030203" pitchFamily="2" charset="-79"/>
              </a:rPr>
              <a:t>¿</a:t>
            </a:r>
            <a:r>
              <a:rPr lang="es-CL" altLang="zh-CN" kern="0" dirty="0">
                <a:solidFill>
                  <a:srgbClr val="FFFFFF"/>
                </a:solidFill>
                <a:latin typeface="Arial Nova Cond" panose="020B0506020202020204" pitchFamily="34" charset="0"/>
                <a:ea typeface="宋体" panose="02010600030101010101" pitchFamily="2" charset="-122"/>
                <a:cs typeface="Aharoni" panose="02010803020104030203" pitchFamily="2" charset="-79"/>
              </a:rPr>
              <a:t>Qué</a:t>
            </a:r>
            <a:r>
              <a:rPr kumimoji="0" lang="es-CL" altLang="zh-CN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ova Cond" panose="020B0506020202020204" pitchFamily="34" charset="0"/>
                <a:ea typeface="宋体" panose="02010600030101010101" pitchFamily="2" charset="-122"/>
                <a:cs typeface="Aharoni" panose="02010803020104030203" pitchFamily="2" charset="-79"/>
              </a:rPr>
              <a:t> creencia (ortodoxia) estamos</a:t>
            </a:r>
            <a:r>
              <a:rPr kumimoji="0" lang="es-CL" altLang="zh-CN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ova Cond" panose="020B0506020202020204" pitchFamily="34" charset="0"/>
                <a:ea typeface="宋体" panose="02010600030101010101" pitchFamily="2" charset="-122"/>
                <a:cs typeface="Aharoni" panose="02010803020104030203" pitchFamily="2" charset="-79"/>
              </a:rPr>
              <a:t> desafiando</a:t>
            </a:r>
            <a:r>
              <a:rPr kumimoji="0" lang="es-CL" altLang="zh-CN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ova Cond" panose="020B0506020202020204" pitchFamily="34" charset="0"/>
                <a:ea typeface="宋体" panose="02010600030101010101" pitchFamily="2" charset="-122"/>
                <a:cs typeface="Aharoni" panose="02010803020104030203" pitchFamily="2" charset="-79"/>
              </a:rPr>
              <a:t>?</a:t>
            </a:r>
          </a:p>
        </p:txBody>
      </p:sp>
      <p:sp>
        <p:nvSpPr>
          <p:cNvPr id="20" name="Rectángulo: esquinas superiores redondeadas 19">
            <a:extLst>
              <a:ext uri="{FF2B5EF4-FFF2-40B4-BE49-F238E27FC236}">
                <a16:creationId xmlns:a16="http://schemas.microsoft.com/office/drawing/2014/main" id="{AA6C2E98-EFC3-40B6-A04D-7C19189A9082}"/>
              </a:ext>
            </a:extLst>
          </p:cNvPr>
          <p:cNvSpPr/>
          <p:nvPr/>
        </p:nvSpPr>
        <p:spPr>
          <a:xfrm>
            <a:off x="8100757" y="1450011"/>
            <a:ext cx="3114000" cy="918219"/>
          </a:xfrm>
          <a:prstGeom prst="round2SameRect">
            <a:avLst/>
          </a:prstGeom>
          <a:solidFill>
            <a:schemeClr val="bg1">
              <a:lumMod val="50000"/>
            </a:schemeClr>
          </a:solidFill>
          <a:ln w="254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  <p:txBody>
          <a:bodyPr lIns="91433" tIns="45716" rIns="91433" bIns="45716" rtlCol="0" anchor="ctr"/>
          <a:lstStyle/>
          <a:p>
            <a:pPr marL="0" marR="0" lvl="0" indent="0" algn="ctr" defTabSz="1127458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9672" algn="l"/>
                <a:tab pos="165066" algn="l"/>
                <a:tab pos="317436" algn="l"/>
                <a:tab pos="914218" algn="l"/>
              </a:tabLst>
              <a:defRPr/>
            </a:pPr>
            <a:r>
              <a:rPr lang="es-ES" altLang="zh-CN" kern="0" dirty="0">
                <a:solidFill>
                  <a:srgbClr val="FFFFFF"/>
                </a:solidFill>
                <a:latin typeface="Arial Nova Cond" panose="020B0506020202020204" pitchFamily="34" charset="0"/>
                <a:ea typeface="宋体" panose="02010600030101010101" pitchFamily="2" charset="-122"/>
                <a:cs typeface="Aharoni" panose="02010803020104030203" pitchFamily="2" charset="-79"/>
              </a:rPr>
              <a:t>Desafiando la creencia, </a:t>
            </a:r>
            <a:r>
              <a:rPr kumimoji="0" lang="es-ES" altLang="zh-CN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ova Cond" panose="020B0506020202020204" pitchFamily="34" charset="0"/>
                <a:ea typeface="宋体" panose="02010600030101010101" pitchFamily="2" charset="-122"/>
                <a:cs typeface="Aharoni" panose="02010803020104030203" pitchFamily="2" charset="-79"/>
              </a:rPr>
              <a:t>¿</a:t>
            </a:r>
            <a:r>
              <a:rPr lang="es-ES" altLang="zh-CN" kern="0" noProof="0" dirty="0">
                <a:solidFill>
                  <a:srgbClr val="FFFFFF"/>
                </a:solidFill>
                <a:latin typeface="Arial Nova Cond" panose="020B0506020202020204" pitchFamily="34" charset="0"/>
                <a:ea typeface="宋体" panose="02010600030101010101" pitchFamily="2" charset="-122"/>
                <a:cs typeface="Aharoni" panose="02010803020104030203" pitchFamily="2" charset="-79"/>
              </a:rPr>
              <a:t>q</a:t>
            </a:r>
            <a:r>
              <a:rPr lang="es-ES" altLang="zh-CN" kern="0" dirty="0" err="1">
                <a:solidFill>
                  <a:srgbClr val="FFFFFF"/>
                </a:solidFill>
                <a:latin typeface="Arial Nova Cond" panose="020B0506020202020204" pitchFamily="34" charset="0"/>
                <a:ea typeface="宋体" panose="02010600030101010101" pitchFamily="2" charset="-122"/>
                <a:cs typeface="Aharoni" panose="02010803020104030203" pitchFamily="2" charset="-79"/>
              </a:rPr>
              <a:t>ué</a:t>
            </a:r>
            <a:r>
              <a:rPr kumimoji="0" lang="es-ES" altLang="zh-CN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ova Cond" panose="020B0506020202020204" pitchFamily="34" charset="0"/>
                <a:ea typeface="宋体" panose="02010600030101010101" pitchFamily="2" charset="-122"/>
                <a:cs typeface="Aharoni" panose="02010803020104030203" pitchFamily="2" charset="-79"/>
              </a:rPr>
              <a:t> oportunidades surgirían?</a:t>
            </a:r>
            <a:endParaRPr kumimoji="0" lang="en-US" altLang="zh-CN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ova Cond" panose="020B0506020202020204" pitchFamily="34" charset="0"/>
              <a:ea typeface="宋体" panose="02010600030101010101" pitchFamily="2" charset="-122"/>
              <a:cs typeface="Aharoni" panose="02010803020104030203" pitchFamily="2" charset="-79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02134C7-2356-0F47-FFB1-084EB9B0148F}"/>
              </a:ext>
            </a:extLst>
          </p:cNvPr>
          <p:cNvSpPr txBox="1"/>
          <p:nvPr/>
        </p:nvSpPr>
        <p:spPr>
          <a:xfrm>
            <a:off x="778929" y="792823"/>
            <a:ext cx="5470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>
                <a:latin typeface="Arial Nova Cond" panose="020B0506020202020204" pitchFamily="34" charset="0"/>
              </a:rPr>
              <a:t>Taller 02 IMPACTA USACH 2022 - Oportunidades</a:t>
            </a:r>
          </a:p>
        </p:txBody>
      </p:sp>
    </p:spTree>
    <p:extLst>
      <p:ext uri="{BB962C8B-B14F-4D97-AF65-F5344CB8AC3E}">
        <p14:creationId xmlns:p14="http://schemas.microsoft.com/office/powerpoint/2010/main" val="619932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19000</TotalTime>
  <Words>266</Words>
  <Application>Microsoft Office PowerPoint</Application>
  <PresentationFormat>Panorámica</PresentationFormat>
  <Paragraphs>54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Arial Nova Cond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Bustamante</dc:creator>
  <cp:lastModifiedBy>Jorge Bustamante</cp:lastModifiedBy>
  <cp:revision>78</cp:revision>
  <dcterms:created xsi:type="dcterms:W3CDTF">2020-09-22T11:24:20Z</dcterms:created>
  <dcterms:modified xsi:type="dcterms:W3CDTF">2022-08-30T12:39:39Z</dcterms:modified>
</cp:coreProperties>
</file>