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49" r:id="rId2"/>
    <p:sldMasterId id="2147483862" r:id="rId3"/>
    <p:sldMasterId id="2147483874" r:id="rId4"/>
    <p:sldMasterId id="2147483887" r:id="rId5"/>
    <p:sldMasterId id="2147483901" r:id="rId6"/>
    <p:sldMasterId id="2147483912" r:id="rId7"/>
  </p:sldMasterIdLst>
  <p:notesMasterIdLst>
    <p:notesMasterId r:id="rId96"/>
  </p:notesMasterIdLst>
  <p:sldIdLst>
    <p:sldId id="2944" r:id="rId8"/>
    <p:sldId id="2965" r:id="rId9"/>
    <p:sldId id="2934" r:id="rId10"/>
    <p:sldId id="3178" r:id="rId11"/>
    <p:sldId id="3396" r:id="rId12"/>
    <p:sldId id="3327" r:id="rId13"/>
    <p:sldId id="3346" r:id="rId14"/>
    <p:sldId id="3347" r:id="rId15"/>
    <p:sldId id="3348" r:id="rId16"/>
    <p:sldId id="3349" r:id="rId17"/>
    <p:sldId id="3350" r:id="rId18"/>
    <p:sldId id="3357" r:id="rId19"/>
    <p:sldId id="3351" r:id="rId20"/>
    <p:sldId id="3352" r:id="rId21"/>
    <p:sldId id="3353" r:id="rId22"/>
    <p:sldId id="3354" r:id="rId23"/>
    <p:sldId id="3355" r:id="rId24"/>
    <p:sldId id="3356" r:id="rId25"/>
    <p:sldId id="3358" r:id="rId26"/>
    <p:sldId id="3359" r:id="rId27"/>
    <p:sldId id="3385" r:id="rId28"/>
    <p:sldId id="3360" r:id="rId29"/>
    <p:sldId id="3361" r:id="rId30"/>
    <p:sldId id="3388" r:id="rId31"/>
    <p:sldId id="3387" r:id="rId32"/>
    <p:sldId id="3362" r:id="rId33"/>
    <p:sldId id="3363" r:id="rId34"/>
    <p:sldId id="3364" r:id="rId35"/>
    <p:sldId id="3365" r:id="rId36"/>
    <p:sldId id="3389" r:id="rId37"/>
    <p:sldId id="3390" r:id="rId38"/>
    <p:sldId id="3391" r:id="rId39"/>
    <p:sldId id="2132" r:id="rId40"/>
    <p:sldId id="3328" r:id="rId41"/>
    <p:sldId id="3334" r:id="rId42"/>
    <p:sldId id="3337" r:id="rId43"/>
    <p:sldId id="3330" r:id="rId44"/>
    <p:sldId id="3335" r:id="rId45"/>
    <p:sldId id="2120" r:id="rId46"/>
    <p:sldId id="2123" r:id="rId47"/>
    <p:sldId id="2124" r:id="rId48"/>
    <p:sldId id="2125" r:id="rId49"/>
    <p:sldId id="1862" r:id="rId50"/>
    <p:sldId id="2038" r:id="rId51"/>
    <p:sldId id="2172" r:id="rId52"/>
    <p:sldId id="1870" r:id="rId53"/>
    <p:sldId id="1909" r:id="rId54"/>
    <p:sldId id="1911" r:id="rId55"/>
    <p:sldId id="2167" r:id="rId56"/>
    <p:sldId id="376" r:id="rId57"/>
    <p:sldId id="3060" r:id="rId58"/>
    <p:sldId id="1837" r:id="rId59"/>
    <p:sldId id="2169" r:id="rId60"/>
    <p:sldId id="2170" r:id="rId61"/>
    <p:sldId id="2179" r:id="rId62"/>
    <p:sldId id="2180" r:id="rId63"/>
    <p:sldId id="2183" r:id="rId64"/>
    <p:sldId id="2184" r:id="rId65"/>
    <p:sldId id="2187" r:id="rId66"/>
    <p:sldId id="2188" r:id="rId67"/>
    <p:sldId id="2193" r:id="rId68"/>
    <p:sldId id="2194" r:id="rId69"/>
    <p:sldId id="2196" r:id="rId70"/>
    <p:sldId id="2197" r:id="rId71"/>
    <p:sldId id="3384" r:id="rId72"/>
    <p:sldId id="2190" r:id="rId73"/>
    <p:sldId id="2199" r:id="rId74"/>
    <p:sldId id="3403" r:id="rId75"/>
    <p:sldId id="3404" r:id="rId76"/>
    <p:sldId id="575" r:id="rId77"/>
    <p:sldId id="3248" r:id="rId78"/>
    <p:sldId id="3249" r:id="rId79"/>
    <p:sldId id="3400" r:id="rId80"/>
    <p:sldId id="3401" r:id="rId81"/>
    <p:sldId id="3402" r:id="rId82"/>
    <p:sldId id="3376" r:id="rId83"/>
    <p:sldId id="3377" r:id="rId84"/>
    <p:sldId id="3378" r:id="rId85"/>
    <p:sldId id="3381" r:id="rId86"/>
    <p:sldId id="3382" r:id="rId87"/>
    <p:sldId id="2200" r:id="rId88"/>
    <p:sldId id="2201" r:id="rId89"/>
    <p:sldId id="2202" r:id="rId90"/>
    <p:sldId id="2203" r:id="rId91"/>
    <p:sldId id="3379" r:id="rId92"/>
    <p:sldId id="3380" r:id="rId93"/>
    <p:sldId id="2221" r:id="rId94"/>
    <p:sldId id="3366" r:id="rId9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4E9A5A9-73BB-404D-9EA7-9C3A46CA0509}">
          <p14:sldIdLst>
            <p14:sldId id="2944"/>
            <p14:sldId id="2965"/>
            <p14:sldId id="2934"/>
            <p14:sldId id="3178"/>
            <p14:sldId id="3396"/>
            <p14:sldId id="3327"/>
            <p14:sldId id="3346"/>
            <p14:sldId id="3347"/>
            <p14:sldId id="3348"/>
            <p14:sldId id="3349"/>
            <p14:sldId id="3350"/>
            <p14:sldId id="3357"/>
            <p14:sldId id="3351"/>
            <p14:sldId id="3352"/>
            <p14:sldId id="3353"/>
            <p14:sldId id="3354"/>
            <p14:sldId id="3355"/>
            <p14:sldId id="3356"/>
            <p14:sldId id="3358"/>
            <p14:sldId id="3359"/>
            <p14:sldId id="3385"/>
            <p14:sldId id="3360"/>
            <p14:sldId id="3361"/>
            <p14:sldId id="3388"/>
            <p14:sldId id="3387"/>
            <p14:sldId id="3362"/>
            <p14:sldId id="3363"/>
            <p14:sldId id="3364"/>
            <p14:sldId id="3365"/>
            <p14:sldId id="3389"/>
            <p14:sldId id="3390"/>
            <p14:sldId id="3391"/>
            <p14:sldId id="2132"/>
            <p14:sldId id="3328"/>
            <p14:sldId id="3334"/>
            <p14:sldId id="3337"/>
            <p14:sldId id="3330"/>
            <p14:sldId id="3335"/>
            <p14:sldId id="2120"/>
            <p14:sldId id="2123"/>
            <p14:sldId id="2124"/>
            <p14:sldId id="2125"/>
            <p14:sldId id="1862"/>
            <p14:sldId id="2038"/>
            <p14:sldId id="2172"/>
            <p14:sldId id="1870"/>
            <p14:sldId id="1909"/>
            <p14:sldId id="1911"/>
            <p14:sldId id="2167"/>
            <p14:sldId id="376"/>
            <p14:sldId id="3060"/>
            <p14:sldId id="1837"/>
            <p14:sldId id="2169"/>
            <p14:sldId id="2170"/>
            <p14:sldId id="2179"/>
            <p14:sldId id="2180"/>
            <p14:sldId id="2183"/>
            <p14:sldId id="2184"/>
            <p14:sldId id="2187"/>
            <p14:sldId id="2188"/>
            <p14:sldId id="2193"/>
            <p14:sldId id="2194"/>
            <p14:sldId id="2196"/>
            <p14:sldId id="2197"/>
            <p14:sldId id="3384"/>
            <p14:sldId id="2190"/>
            <p14:sldId id="2199"/>
            <p14:sldId id="3403"/>
            <p14:sldId id="3404"/>
            <p14:sldId id="575"/>
            <p14:sldId id="3248"/>
            <p14:sldId id="3249"/>
            <p14:sldId id="3400"/>
            <p14:sldId id="3401"/>
            <p14:sldId id="3402"/>
            <p14:sldId id="3376"/>
            <p14:sldId id="3377"/>
            <p14:sldId id="3378"/>
            <p14:sldId id="3381"/>
            <p14:sldId id="3382"/>
            <p14:sldId id="2200"/>
            <p14:sldId id="2201"/>
            <p14:sldId id="2202"/>
            <p14:sldId id="2203"/>
            <p14:sldId id="3379"/>
            <p14:sldId id="3380"/>
            <p14:sldId id="2221"/>
            <p14:sldId id="3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Bustamante" initials="JB" lastIdx="1" clrIdx="0">
    <p:extLst>
      <p:ext uri="{19B8F6BF-5375-455C-9EA6-DF929625EA0E}">
        <p15:presenceInfo xmlns:p15="http://schemas.microsoft.com/office/powerpoint/2012/main" userId="7a87ed2221d6f2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3396C"/>
    <a:srgbClr val="ABF7E9"/>
    <a:srgbClr val="FF3300"/>
    <a:srgbClr val="5056D4"/>
    <a:srgbClr val="96AFFD"/>
    <a:srgbClr val="6699CC"/>
    <a:srgbClr val="3974A9"/>
    <a:srgbClr val="13B9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835" y="5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9726-2DF4-49FF-B4B1-91893BF941CD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ABF19-1F7F-4043-9B0A-3BBE655649F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248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7516121-000F-4B4E-882E-172A0288F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6714111-1F4B-4496-82B9-84EFEC1F5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altLang="en-US" dirty="0"/>
              <a:t>Recuerdan los nombres de Facilitadores (breve)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B48D6AC-FA61-4260-A5A9-DD980DB5CF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94B7957-90CF-4412-B9E8-637EEC730E44}" type="slidenum">
              <a:rPr kumimoji="0" lang="es-CL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s-CL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43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13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9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14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68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15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19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16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48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17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08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18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40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19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8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20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01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21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61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22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4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4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98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23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99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24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61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25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43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26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36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27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31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28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45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29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7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34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57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35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0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36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9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6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47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37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219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38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10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Preguntar un par de emprendedores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554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Preguntar un par de emprendedores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60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Preguntar un par de emprendedores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388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500" b="1" dirty="0">
                <a:latin typeface="Whitney" pitchFamily="50" charset="0"/>
              </a:rPr>
              <a:t>Grupos de gente</a:t>
            </a:r>
            <a:r>
              <a:rPr lang="es-CL" sz="1500" dirty="0">
                <a:latin typeface="Whitney" pitchFamily="50" charset="0"/>
              </a:rPr>
              <a:t> u </a:t>
            </a:r>
            <a:r>
              <a:rPr lang="es-CL" sz="1500" b="1" dirty="0">
                <a:latin typeface="Whitney" pitchFamily="50" charset="0"/>
              </a:rPr>
              <a:t>organizaciones</a:t>
            </a:r>
            <a:r>
              <a:rPr lang="es-CL" sz="1500" dirty="0">
                <a:latin typeface="Whitney" pitchFamily="50" charset="0"/>
              </a:rPr>
              <a:t> a las que servirá o atenderá una empresa: </a:t>
            </a:r>
            <a:endParaRPr lang="es-CL" sz="1500" b="1" i="1" dirty="0">
              <a:latin typeface="Whitney" pitchFamily="50" charset="0"/>
            </a:endParaRPr>
          </a:p>
          <a:p>
            <a:r>
              <a:rPr lang="es-CL" sz="1500" dirty="0">
                <a:latin typeface="Whitney" pitchFamily="50" charset="0"/>
              </a:rPr>
              <a:t>Los grupos de clientes representan </a:t>
            </a:r>
            <a:r>
              <a:rPr lang="es-CL" sz="1500" b="1" dirty="0">
                <a:latin typeface="Whitney" pitchFamily="50" charset="0"/>
              </a:rPr>
              <a:t>segmentos separados si</a:t>
            </a:r>
            <a:r>
              <a:rPr lang="es-CL" sz="1500" dirty="0">
                <a:latin typeface="Whitney" pitchFamily="50" charset="0"/>
              </a:rPr>
              <a:t>:</a:t>
            </a:r>
          </a:p>
          <a:p>
            <a:pPr marL="742950" lvl="1" indent="-285750"/>
            <a:r>
              <a:rPr lang="es-CL" sz="1500" dirty="0">
                <a:latin typeface="Whitney" pitchFamily="50" charset="0"/>
              </a:rPr>
              <a:t>Sus </a:t>
            </a:r>
            <a:r>
              <a:rPr lang="es-CL" sz="1500" b="1" dirty="0">
                <a:latin typeface="Whitney" pitchFamily="50" charset="0"/>
              </a:rPr>
              <a:t>necesidades</a:t>
            </a:r>
            <a:r>
              <a:rPr lang="es-CL" sz="1500" dirty="0">
                <a:latin typeface="Whitney" pitchFamily="50" charset="0"/>
              </a:rPr>
              <a:t> requieren y justifican una oferta distinta.</a:t>
            </a:r>
          </a:p>
          <a:p>
            <a:pPr marL="742950" lvl="1" indent="-285750"/>
            <a:r>
              <a:rPr lang="es-CL" sz="1500" dirty="0">
                <a:latin typeface="Whitney" pitchFamily="50" charset="0"/>
              </a:rPr>
              <a:t>Se alcanzan a través de </a:t>
            </a:r>
            <a:r>
              <a:rPr lang="es-CL" sz="1500" b="1" dirty="0">
                <a:latin typeface="Whitney" pitchFamily="50" charset="0"/>
              </a:rPr>
              <a:t>diferentes canales</a:t>
            </a:r>
            <a:r>
              <a:rPr lang="es-CL" sz="1500" dirty="0">
                <a:latin typeface="Whitney" pitchFamily="50" charset="0"/>
              </a:rPr>
              <a:t> de distribución.</a:t>
            </a:r>
          </a:p>
          <a:p>
            <a:pPr marL="742950" lvl="1" indent="-285750"/>
            <a:r>
              <a:rPr lang="es-CL" sz="1500" dirty="0">
                <a:latin typeface="Whitney" pitchFamily="50" charset="0"/>
              </a:rPr>
              <a:t>Requieren </a:t>
            </a:r>
            <a:r>
              <a:rPr lang="es-CL" sz="1500" b="1" dirty="0">
                <a:latin typeface="Whitney" pitchFamily="50" charset="0"/>
              </a:rPr>
              <a:t>tipos de relaciones</a:t>
            </a:r>
            <a:r>
              <a:rPr lang="es-CL" sz="1500" dirty="0">
                <a:latin typeface="Whitney" pitchFamily="50" charset="0"/>
              </a:rPr>
              <a:t> distintas.</a:t>
            </a:r>
          </a:p>
          <a:p>
            <a:pPr marL="742950" lvl="1" indent="-285750"/>
            <a:r>
              <a:rPr lang="es-CL" sz="1500" dirty="0">
                <a:latin typeface="Whitney" pitchFamily="50" charset="0"/>
              </a:rPr>
              <a:t>Tienen </a:t>
            </a:r>
            <a:r>
              <a:rPr lang="es-CL" sz="1500" b="1" dirty="0">
                <a:latin typeface="Whitney" pitchFamily="50" charset="0"/>
              </a:rPr>
              <a:t>utilidades sustancialmente</a:t>
            </a:r>
            <a:r>
              <a:rPr lang="es-CL" sz="1500" dirty="0">
                <a:latin typeface="Whitney" pitchFamily="50" charset="0"/>
              </a:rPr>
              <a:t> diferentes.</a:t>
            </a:r>
          </a:p>
          <a:p>
            <a:pPr marL="742950" lvl="1" indent="-285750"/>
            <a:r>
              <a:rPr lang="es-CL" sz="1500" dirty="0">
                <a:latin typeface="Whitney" pitchFamily="50" charset="0"/>
              </a:rPr>
              <a:t>Están dispuestos a </a:t>
            </a:r>
            <a:r>
              <a:rPr lang="es-CL" sz="1500" b="1" dirty="0">
                <a:latin typeface="Whitney" pitchFamily="50" charset="0"/>
              </a:rPr>
              <a:t>pagar</a:t>
            </a:r>
            <a:r>
              <a:rPr lang="es-CL" sz="1500" dirty="0">
                <a:latin typeface="Whitney" pitchFamily="50" charset="0"/>
              </a:rPr>
              <a:t> por distintos aspectos de la oferta.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783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227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721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Recordatorio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38F2-8493-49E6-95BF-E5E86D61A15A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3372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Recordatorio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38F2-8493-49E6-95BF-E5E86D61A15A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65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7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13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Recordatorio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38F2-8493-49E6-95BF-E5E86D61A15A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468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500" b="1" dirty="0">
                <a:latin typeface="Whitney" pitchFamily="50" charset="0"/>
              </a:rPr>
              <a:t>Grupos de gente</a:t>
            </a:r>
            <a:r>
              <a:rPr lang="es-CL" sz="1500" dirty="0">
                <a:latin typeface="Whitney" pitchFamily="50" charset="0"/>
              </a:rPr>
              <a:t> u </a:t>
            </a:r>
            <a:r>
              <a:rPr lang="es-CL" sz="1500" b="1" dirty="0">
                <a:latin typeface="Whitney" pitchFamily="50" charset="0"/>
              </a:rPr>
              <a:t>organizaciones</a:t>
            </a:r>
            <a:r>
              <a:rPr lang="es-CL" sz="1500" dirty="0">
                <a:latin typeface="Whitney" pitchFamily="50" charset="0"/>
              </a:rPr>
              <a:t> a las que servirá o atenderá una empresa: </a:t>
            </a:r>
            <a:endParaRPr lang="es-CL" sz="1500" b="1" i="1" dirty="0">
              <a:latin typeface="Whitney" pitchFamily="50" charset="0"/>
            </a:endParaRPr>
          </a:p>
          <a:p>
            <a:r>
              <a:rPr lang="es-CL" sz="1500" dirty="0">
                <a:latin typeface="Whitney" pitchFamily="50" charset="0"/>
              </a:rPr>
              <a:t>Los grupos de clientes representan </a:t>
            </a:r>
            <a:r>
              <a:rPr lang="es-CL" sz="1500" b="1" dirty="0">
                <a:latin typeface="Whitney" pitchFamily="50" charset="0"/>
              </a:rPr>
              <a:t>segmentos separados si</a:t>
            </a:r>
            <a:r>
              <a:rPr lang="es-CL" sz="1500" dirty="0">
                <a:latin typeface="Whitney" pitchFamily="50" charset="0"/>
              </a:rPr>
              <a:t>:</a:t>
            </a:r>
          </a:p>
          <a:p>
            <a:pPr marL="742950" lvl="1" indent="-285750"/>
            <a:r>
              <a:rPr lang="es-CL" sz="1500" dirty="0">
                <a:latin typeface="Whitney" pitchFamily="50" charset="0"/>
              </a:rPr>
              <a:t>Sus </a:t>
            </a:r>
            <a:r>
              <a:rPr lang="es-CL" sz="1500" b="1" dirty="0">
                <a:latin typeface="Whitney" pitchFamily="50" charset="0"/>
              </a:rPr>
              <a:t>necesidades</a:t>
            </a:r>
            <a:r>
              <a:rPr lang="es-CL" sz="1500" dirty="0">
                <a:latin typeface="Whitney" pitchFamily="50" charset="0"/>
              </a:rPr>
              <a:t> requieren y justifican una oferta distinta.</a:t>
            </a:r>
          </a:p>
          <a:p>
            <a:pPr marL="742950" lvl="1" indent="-285750"/>
            <a:r>
              <a:rPr lang="es-CL" sz="1500" dirty="0">
                <a:latin typeface="Whitney" pitchFamily="50" charset="0"/>
              </a:rPr>
              <a:t>Se alcanzan a través de </a:t>
            </a:r>
            <a:r>
              <a:rPr lang="es-CL" sz="1500" b="1" dirty="0">
                <a:latin typeface="Whitney" pitchFamily="50" charset="0"/>
              </a:rPr>
              <a:t>diferentes canales</a:t>
            </a:r>
            <a:r>
              <a:rPr lang="es-CL" sz="1500" dirty="0">
                <a:latin typeface="Whitney" pitchFamily="50" charset="0"/>
              </a:rPr>
              <a:t> de distribución.</a:t>
            </a:r>
          </a:p>
          <a:p>
            <a:pPr marL="742950" lvl="1" indent="-285750"/>
            <a:r>
              <a:rPr lang="es-CL" sz="1500" dirty="0">
                <a:latin typeface="Whitney" pitchFamily="50" charset="0"/>
              </a:rPr>
              <a:t>Requieren </a:t>
            </a:r>
            <a:r>
              <a:rPr lang="es-CL" sz="1500" b="1" dirty="0">
                <a:latin typeface="Whitney" pitchFamily="50" charset="0"/>
              </a:rPr>
              <a:t>tipos de relaciones</a:t>
            </a:r>
            <a:r>
              <a:rPr lang="es-CL" sz="1500" dirty="0">
                <a:latin typeface="Whitney" pitchFamily="50" charset="0"/>
              </a:rPr>
              <a:t> distintas.</a:t>
            </a:r>
          </a:p>
          <a:p>
            <a:pPr marL="742950" lvl="1" indent="-285750"/>
            <a:r>
              <a:rPr lang="es-CL" sz="1500" dirty="0">
                <a:latin typeface="Whitney" pitchFamily="50" charset="0"/>
              </a:rPr>
              <a:t>Tienen </a:t>
            </a:r>
            <a:r>
              <a:rPr lang="es-CL" sz="1500" b="1" dirty="0">
                <a:latin typeface="Whitney" pitchFamily="50" charset="0"/>
              </a:rPr>
              <a:t>utilidades sustancialmente</a:t>
            </a:r>
            <a:r>
              <a:rPr lang="es-CL" sz="1500" dirty="0">
                <a:latin typeface="Whitney" pitchFamily="50" charset="0"/>
              </a:rPr>
              <a:t> diferentes.</a:t>
            </a:r>
          </a:p>
          <a:p>
            <a:pPr marL="742950" lvl="1" indent="-285750"/>
            <a:r>
              <a:rPr lang="es-CL" sz="1500" dirty="0">
                <a:latin typeface="Whitney" pitchFamily="50" charset="0"/>
              </a:rPr>
              <a:t>Están dispuestos a </a:t>
            </a:r>
            <a:r>
              <a:rPr lang="es-CL" sz="1500" b="1" dirty="0">
                <a:latin typeface="Whitney" pitchFamily="50" charset="0"/>
              </a:rPr>
              <a:t>pagar</a:t>
            </a:r>
            <a:r>
              <a:rPr lang="es-CL" sz="1500" dirty="0">
                <a:latin typeface="Whitney" pitchFamily="50" charset="0"/>
              </a:rPr>
              <a:t> por distintos aspectos de la oferta.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5711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400" dirty="0">
                <a:latin typeface="Arial Nova Cond" panose="020B0506020202020204" pitchFamily="34" charset="0"/>
              </a:rPr>
              <a:t>(Theodore Levitt, 1962)</a:t>
            </a:r>
          </a:p>
          <a:p>
            <a:r>
              <a:rPr lang="es-CL" i="1" dirty="0">
                <a:latin typeface="Arial Nova Cond" panose="020B0506020202020204" pitchFamily="34" charset="0"/>
              </a:rPr>
              <a:t>Economista americano y profesor Harvard Business </a:t>
            </a:r>
            <a:r>
              <a:rPr lang="es-CL" i="1" dirty="0" err="1">
                <a:latin typeface="Arial Nova Cond" panose="020B0506020202020204" pitchFamily="34" charset="0"/>
              </a:rPr>
              <a:t>School</a:t>
            </a:r>
            <a:r>
              <a:rPr lang="es-CL" i="1" dirty="0">
                <a:latin typeface="Arial Nova Cond" panose="020B0506020202020204" pitchFamily="34" charset="0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BAC7377-6701-435F-B6F8-0677E1483E2F}" type="slidenum">
              <a:rPr kumimoji="0" lang="es-C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50</a:t>
            </a:fld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0471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38F2-8493-49E6-95BF-E5E86D61A15A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5190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8977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/>
            <a:r>
              <a:rPr lang="es-ES_tradnl" sz="1400" dirty="0">
                <a:latin typeface="Whitney" pitchFamily="50" charset="0"/>
              </a:rPr>
              <a:t>Conciencia: Informativo, da a conocer el producto/servicio.</a:t>
            </a:r>
          </a:p>
          <a:p>
            <a:pPr marL="742950" lvl="1" indent="-285750"/>
            <a:r>
              <a:rPr lang="es-ES_tradnl" sz="1400" dirty="0">
                <a:latin typeface="Whitney" pitchFamily="50" charset="0"/>
              </a:rPr>
              <a:t>Evaluación: Ayuda al cliente a evaluar la propuesta de valor.</a:t>
            </a:r>
          </a:p>
          <a:p>
            <a:pPr marL="742950" lvl="1" indent="-285750"/>
            <a:r>
              <a:rPr lang="es-ES_tradnl" sz="1400" dirty="0">
                <a:latin typeface="Whitney" pitchFamily="50" charset="0"/>
              </a:rPr>
              <a:t>Compra : Permite al cliente comprar el producto.</a:t>
            </a:r>
          </a:p>
          <a:p>
            <a:pPr marL="742950" lvl="1" indent="-285750"/>
            <a:r>
              <a:rPr lang="es-ES_tradnl" sz="1400" dirty="0">
                <a:latin typeface="Whitney" pitchFamily="50" charset="0"/>
              </a:rPr>
              <a:t>Entrega : Cómo se entrega al cliente el producto.</a:t>
            </a:r>
          </a:p>
          <a:p>
            <a:pPr marL="742950" lvl="1" indent="-285750"/>
            <a:r>
              <a:rPr lang="es-ES_tradnl" sz="1400" dirty="0">
                <a:latin typeface="Whitney" pitchFamily="50" charset="0"/>
              </a:rPr>
              <a:t>Post venta : Servicio de atención post venta que se ofrece.</a:t>
            </a:r>
            <a:endParaRPr lang="es-MX" sz="1400" dirty="0">
              <a:latin typeface="Whitney" pitchFamily="50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99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9900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400" dirty="0">
                <a:latin typeface="Whitney" pitchFamily="50" charset="0"/>
              </a:rPr>
              <a:t>asistencia personal: Comunicación directa (</a:t>
            </a:r>
            <a:r>
              <a:rPr lang="es-CL" sz="1400" dirty="0" err="1">
                <a:latin typeface="Whitney" pitchFamily="50" charset="0"/>
              </a:rPr>
              <a:t>call</a:t>
            </a:r>
            <a:r>
              <a:rPr lang="es-CL" sz="1400" dirty="0">
                <a:latin typeface="Whitney" pitchFamily="50" charset="0"/>
              </a:rPr>
              <a:t>, mail, punto de vta.)</a:t>
            </a:r>
          </a:p>
          <a:p>
            <a:r>
              <a:rPr lang="es-CL" sz="1400" dirty="0">
                <a:latin typeface="Whitney" pitchFamily="50" charset="0"/>
              </a:rPr>
              <a:t>asistencia exclusiva: Relación profunda, personalizada (banca).</a:t>
            </a:r>
          </a:p>
          <a:p>
            <a:r>
              <a:rPr lang="es-CL" sz="1400" dirty="0">
                <a:latin typeface="Whitney" pitchFamily="50" charset="0"/>
              </a:rPr>
              <a:t>Autoservicio: Todos los medios para que cliente se sirva.</a:t>
            </a:r>
          </a:p>
          <a:p>
            <a:r>
              <a:rPr lang="es-CL" sz="1400" dirty="0">
                <a:latin typeface="Whitney" pitchFamily="50" charset="0"/>
              </a:rPr>
              <a:t>servicios automatizados: Autoservicio más sofisticado.</a:t>
            </a:r>
          </a:p>
          <a:p>
            <a:r>
              <a:rPr lang="es-CL" sz="1400" dirty="0">
                <a:latin typeface="Whitney" pitchFamily="50" charset="0"/>
              </a:rPr>
              <a:t>comunidades, co-creación</a:t>
            </a:r>
            <a:r>
              <a:rPr lang="es-CL" sz="1400" dirty="0"/>
              <a:t>: Participación de clientes (</a:t>
            </a:r>
            <a:r>
              <a:rPr lang="es-CL" sz="1400" dirty="0" err="1"/>
              <a:t>Youtube</a:t>
            </a:r>
            <a:r>
              <a:rPr lang="es-CL" sz="1400" dirty="0"/>
              <a:t>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4675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5798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/>
            <a:r>
              <a:rPr lang="es-CL" sz="1400" b="1" dirty="0">
                <a:latin typeface="Whitney" pitchFamily="50" charset="0"/>
              </a:rPr>
              <a:t>Transaccionales</a:t>
            </a:r>
            <a:r>
              <a:rPr lang="es-CL" sz="1400" dirty="0">
                <a:latin typeface="Whitney" pitchFamily="50" charset="0"/>
              </a:rPr>
              <a:t>: por medio de pagos por una sola vez.</a:t>
            </a:r>
          </a:p>
          <a:p>
            <a:pPr marL="742950" lvl="1" indent="-285750"/>
            <a:r>
              <a:rPr lang="es-CL" sz="1400" b="1" dirty="0">
                <a:latin typeface="Whitney" pitchFamily="50" charset="0"/>
              </a:rPr>
              <a:t>Recurrentes</a:t>
            </a:r>
            <a:r>
              <a:rPr lang="es-CL" sz="1400" dirty="0">
                <a:latin typeface="Whitney" pitchFamily="50" charset="0"/>
              </a:rPr>
              <a:t>: que resultan de pagos continuos para entregar una propuesta</a:t>
            </a:r>
          </a:p>
          <a:p>
            <a:pPr marL="457200" lvl="1" indent="0">
              <a:buNone/>
            </a:pPr>
            <a:r>
              <a:rPr lang="es-CL" sz="1400" dirty="0">
                <a:latin typeface="Whitney" pitchFamily="50" charset="0"/>
              </a:rPr>
              <a:t>        de valor o entregar soporte al </a:t>
            </a:r>
            <a:r>
              <a:rPr lang="es-CL" sz="1400" dirty="0"/>
              <a:t>cliente post-venta.</a:t>
            </a:r>
          </a:p>
          <a:p>
            <a:pPr marL="0" indent="0">
              <a:buNone/>
            </a:pPr>
            <a:r>
              <a:rPr lang="es-CL" sz="1400" b="1" dirty="0">
                <a:latin typeface="Whitney" pitchFamily="50" charset="0"/>
              </a:rPr>
              <a:t>Venta de Activos</a:t>
            </a:r>
            <a:r>
              <a:rPr lang="es-CL" sz="1400" dirty="0">
                <a:latin typeface="Whitney" pitchFamily="50" charset="0"/>
              </a:rPr>
              <a:t>: Venta más típica de un producto.</a:t>
            </a:r>
          </a:p>
          <a:p>
            <a:pPr marL="0" indent="0">
              <a:buNone/>
            </a:pPr>
            <a:r>
              <a:rPr lang="es-CL" sz="1400" dirty="0">
                <a:latin typeface="Whitney" pitchFamily="50" charset="0"/>
              </a:rPr>
              <a:t>	</a:t>
            </a:r>
            <a:r>
              <a:rPr lang="es-CL" sz="1400" b="1" dirty="0">
                <a:latin typeface="Whitney" pitchFamily="50" charset="0"/>
              </a:rPr>
              <a:t>Cuota por uso: </a:t>
            </a:r>
            <a:r>
              <a:rPr lang="es-CL" sz="1400" dirty="0">
                <a:latin typeface="Whitney" pitchFamily="50" charset="0"/>
              </a:rPr>
              <a:t>Cliente paga en la medida que usa el producto.</a:t>
            </a:r>
          </a:p>
          <a:p>
            <a:pPr marL="0" indent="0">
              <a:buNone/>
            </a:pPr>
            <a:r>
              <a:rPr lang="es-CL" sz="1400" dirty="0">
                <a:latin typeface="Whitney" pitchFamily="50" charset="0"/>
              </a:rPr>
              <a:t>	</a:t>
            </a:r>
            <a:r>
              <a:rPr lang="es-CL" sz="1400" b="1" dirty="0">
                <a:latin typeface="Whitney" pitchFamily="50" charset="0"/>
              </a:rPr>
              <a:t>Cuota de suscripción: </a:t>
            </a:r>
            <a:r>
              <a:rPr lang="es-CL" sz="1400" dirty="0">
                <a:latin typeface="Whitney" pitchFamily="50" charset="0"/>
              </a:rPr>
              <a:t>Acceso ininterrumpido a un servicio.</a:t>
            </a:r>
          </a:p>
          <a:p>
            <a:pPr marL="0" indent="0">
              <a:buNone/>
            </a:pPr>
            <a:r>
              <a:rPr lang="es-CL" sz="1400" dirty="0">
                <a:latin typeface="Whitney" pitchFamily="50" charset="0"/>
              </a:rPr>
              <a:t>	</a:t>
            </a:r>
            <a:r>
              <a:rPr lang="es-CL" sz="1400" b="1" dirty="0">
                <a:latin typeface="Whitney" pitchFamily="50" charset="0"/>
              </a:rPr>
              <a:t>Alquiler/Leasing:</a:t>
            </a:r>
            <a:r>
              <a:rPr lang="es-CL" sz="1400" dirty="0">
                <a:latin typeface="Whitney" pitchFamily="50" charset="0"/>
              </a:rPr>
              <a:t> Derecho temporal a utilizar un producto.</a:t>
            </a:r>
          </a:p>
          <a:p>
            <a:pPr marL="0" indent="0">
              <a:buNone/>
            </a:pPr>
            <a:r>
              <a:rPr lang="es-CL" sz="1400" dirty="0">
                <a:latin typeface="Whitney" pitchFamily="50" charset="0"/>
              </a:rPr>
              <a:t>	</a:t>
            </a:r>
            <a:r>
              <a:rPr lang="es-CL" sz="1400" b="1" dirty="0">
                <a:latin typeface="Whitney" pitchFamily="50" charset="0"/>
              </a:rPr>
              <a:t>Licencias, Corretaje, Publicidad.</a:t>
            </a:r>
          </a:p>
          <a:p>
            <a:r>
              <a:rPr lang="es-CL" sz="1400" dirty="0"/>
              <a:t>Fijo: Lista de</a:t>
            </a:r>
            <a:r>
              <a:rPr lang="es-CL" sz="1400" baseline="0" dirty="0"/>
              <a:t> precio, dependiendo del volumen, dependiendo de características o alcance, dependiendo del segmento</a:t>
            </a:r>
          </a:p>
          <a:p>
            <a:r>
              <a:rPr lang="es-CL" sz="1400" baseline="0" dirty="0"/>
              <a:t>Variable: Negociación, Mercado en tiempo real (bolsa), </a:t>
            </a:r>
            <a:r>
              <a:rPr lang="es-CL" sz="1400" baseline="0" dirty="0" err="1"/>
              <a:t>Revenue</a:t>
            </a:r>
            <a:r>
              <a:rPr lang="es-CL" sz="1400" baseline="0" dirty="0"/>
              <a:t> Management (aerolíneas)</a:t>
            </a:r>
            <a:endParaRPr lang="es-CL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2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8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51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1868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/>
            <a:r>
              <a:rPr lang="es-ES_tradnl" sz="1400" b="1" dirty="0"/>
              <a:t>Físicos</a:t>
            </a:r>
            <a:r>
              <a:rPr lang="es-ES_tradnl" sz="1400" dirty="0"/>
              <a:t> : Instalaciones, edificios, vehículos, etc.</a:t>
            </a:r>
          </a:p>
          <a:p>
            <a:pPr marL="742950" lvl="1" indent="-285750"/>
            <a:r>
              <a:rPr lang="es-ES_tradnl" sz="1400" b="1" dirty="0"/>
              <a:t>Intelectuales</a:t>
            </a:r>
            <a:r>
              <a:rPr lang="es-ES_tradnl" sz="1400" dirty="0"/>
              <a:t>: Marca, información privada, patentes, derecho de autor, etc. </a:t>
            </a:r>
          </a:p>
          <a:p>
            <a:pPr marL="742950" lvl="1" indent="-285750"/>
            <a:r>
              <a:rPr lang="es-ES_tradnl" sz="1400" b="1" dirty="0"/>
              <a:t>Humanos</a:t>
            </a:r>
            <a:r>
              <a:rPr lang="es-ES_tradnl" sz="1400" dirty="0"/>
              <a:t>: Recursos humanos. </a:t>
            </a:r>
          </a:p>
          <a:p>
            <a:pPr marL="742950" lvl="1" indent="-285750"/>
            <a:r>
              <a:rPr lang="es-ES_tradnl" sz="1400" b="1" dirty="0"/>
              <a:t>Financieros: E</a:t>
            </a:r>
            <a:r>
              <a:rPr lang="es-ES_tradnl" sz="1400" dirty="0"/>
              <a:t>fectivo, líneas de crédito, etc.</a:t>
            </a:r>
            <a:endParaRPr lang="es-MX" sz="1400" dirty="0"/>
          </a:p>
          <a:p>
            <a:endParaRPr lang="es-CL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7680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7688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/>
            <a:r>
              <a:rPr lang="es-CL" sz="1400" b="1" dirty="0"/>
              <a:t>Producción:</a:t>
            </a:r>
            <a:r>
              <a:rPr lang="es-CL" sz="1400" dirty="0"/>
              <a:t> TV, </a:t>
            </a:r>
            <a:r>
              <a:rPr lang="es-CL" sz="1400" dirty="0" err="1"/>
              <a:t>Smartphones</a:t>
            </a:r>
            <a:endParaRPr lang="es-CL" sz="1400" dirty="0"/>
          </a:p>
          <a:p>
            <a:pPr marL="742950" lvl="1" indent="-285750"/>
            <a:r>
              <a:rPr lang="es-CL" sz="1400" b="1" dirty="0"/>
              <a:t>Solución de problemas:</a:t>
            </a:r>
            <a:r>
              <a:rPr lang="es-CL" sz="1400" dirty="0"/>
              <a:t> Clínicas de salud</a:t>
            </a:r>
          </a:p>
          <a:p>
            <a:pPr marL="742950" lvl="1" indent="-285750"/>
            <a:r>
              <a:rPr lang="es-CL" sz="1400" b="1" dirty="0"/>
              <a:t>Plataformas/redes</a:t>
            </a:r>
            <a:r>
              <a:rPr lang="es-CL" sz="1400" dirty="0"/>
              <a:t>: Uber, </a:t>
            </a:r>
            <a:r>
              <a:rPr lang="es-CL" sz="1400" dirty="0" err="1"/>
              <a:t>Cornershop</a:t>
            </a:r>
            <a:endParaRPr lang="es-CL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7975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495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7052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65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13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Puntos de contacto de</a:t>
            </a:r>
            <a:r>
              <a:rPr lang="es-CL" baseline="0" dirty="0"/>
              <a:t> la empresa con el cliente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6542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/>
            <a:r>
              <a:rPr lang="es-CL" sz="1400" b="1" dirty="0"/>
              <a:t>Estructura orientada a costos</a:t>
            </a:r>
            <a:r>
              <a:rPr lang="es-CL" sz="1400" dirty="0"/>
              <a:t>:  Enfocada a la minimización de costos, bajo precio, máxima</a:t>
            </a:r>
            <a:r>
              <a:rPr lang="es-CL" sz="1400" baseline="0" dirty="0"/>
              <a:t> automatización, intenso en </a:t>
            </a:r>
            <a:r>
              <a:rPr lang="es-CL" sz="1400" baseline="0" dirty="0" err="1"/>
              <a:t>outsourcing</a:t>
            </a:r>
            <a:r>
              <a:rPr lang="es-CL" sz="1400" dirty="0"/>
              <a:t>.</a:t>
            </a:r>
          </a:p>
          <a:p>
            <a:pPr marL="742950" lvl="1" indent="-285750"/>
            <a:r>
              <a:rPr lang="es-CL" sz="1400" b="1" dirty="0"/>
              <a:t>Estructura orientada al valor</a:t>
            </a:r>
            <a:r>
              <a:rPr lang="es-CL" sz="1400" dirty="0"/>
              <a:t>:  Enfocada en la creación de valor para el cliente, propuesta de valor Premium, mayor precio</a:t>
            </a:r>
          </a:p>
          <a:p>
            <a:pPr marL="742950" lvl="1" indent="-285750"/>
            <a:r>
              <a:rPr lang="es-CL" sz="1400" b="1" dirty="0"/>
              <a:t>Costos Fijos</a:t>
            </a:r>
            <a:r>
              <a:rPr lang="es-CL" sz="1400" dirty="0"/>
              <a:t>:  No varía en función del volumen (sueldos, alquiler).</a:t>
            </a:r>
          </a:p>
          <a:p>
            <a:pPr marL="742950" lvl="1" indent="-285750"/>
            <a:r>
              <a:rPr lang="es-CL" sz="1400" b="1" dirty="0"/>
              <a:t>Costos Variables</a:t>
            </a:r>
            <a:r>
              <a:rPr lang="es-CL" sz="1400" dirty="0"/>
              <a:t>:  Varían conforme varía el volumen (insumos, materia prima).</a:t>
            </a:r>
          </a:p>
          <a:p>
            <a:pPr marL="742950" lvl="1" indent="-285750"/>
            <a:r>
              <a:rPr lang="es-CL" sz="1400" b="1" dirty="0"/>
              <a:t>Economías de Escala</a:t>
            </a:r>
            <a:r>
              <a:rPr lang="es-CL" sz="1400" dirty="0"/>
              <a:t>: Ventaja en costos cuando crece el volumen.</a:t>
            </a:r>
          </a:p>
          <a:p>
            <a:pPr marL="742950" lvl="1" indent="-285750"/>
            <a:r>
              <a:rPr lang="es-CL" sz="1400" b="1" dirty="0"/>
              <a:t>Economías de Campo</a:t>
            </a:r>
            <a:r>
              <a:rPr lang="es-CL" sz="1400" dirty="0"/>
              <a:t>:  Ventaja en costo cuando crece el ámbito de actuación.</a:t>
            </a:r>
          </a:p>
          <a:p>
            <a:pPr marL="457200" lvl="1" indent="0">
              <a:buNone/>
            </a:pPr>
            <a:endParaRPr lang="es-CL" sz="1400" dirty="0"/>
          </a:p>
          <a:p>
            <a:pPr marL="742950" lvl="1" indent="-285750"/>
            <a:endParaRPr lang="es-CL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94B25-6A29-4BF6-84F5-457C4972F9A0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8661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68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1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9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147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69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602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76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349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77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215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78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298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79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676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80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170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L" dirty="0"/>
              <a:t>Foco en nicho</a:t>
            </a:r>
            <a:r>
              <a:rPr lang="es-CL" baseline="0" dirty="0"/>
              <a:t>s de mercado, suma de volúmenes pequeños resulta un gran volumen de ingresos</a:t>
            </a:r>
          </a:p>
          <a:p>
            <a:pPr lvl="0"/>
            <a:r>
              <a:rPr lang="es-CL" baseline="0" dirty="0"/>
              <a:t>Vender menos de más, ofrecer una amplia gama de productos  especializados que por separado tienen un </a:t>
            </a:r>
            <a:r>
              <a:rPr lang="es-CL" baseline="0" dirty="0" err="1"/>
              <a:t>volum,en</a:t>
            </a:r>
            <a:r>
              <a:rPr lang="es-CL" baseline="0" dirty="0"/>
              <a:t> de ventas relativamente bajo pero el total de ventas puede ser tan lucrativo como el modelo tradicional (Pareto)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17064-9CE0-41A0-8FE5-D3B0B9A0F461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8367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L" dirty="0" err="1"/>
              <a:t>Reune</a:t>
            </a:r>
            <a:r>
              <a:rPr lang="es-CL" dirty="0"/>
              <a:t> 2 o más grupos de clientes</a:t>
            </a:r>
            <a:r>
              <a:rPr lang="es-CL" baseline="0" dirty="0"/>
              <a:t> interdependientes. Genera valor relacionando distintos grupos. Aumenta valor en la medida que aumenta número de usuarios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17064-9CE0-41A0-8FE5-D3B0B9A0F461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2165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L" dirty="0" err="1"/>
              <a:t>Reune</a:t>
            </a:r>
            <a:r>
              <a:rPr lang="es-CL" dirty="0"/>
              <a:t> 2 o más grupos de clientes</a:t>
            </a:r>
            <a:r>
              <a:rPr lang="es-CL" baseline="0" dirty="0"/>
              <a:t> interdependientes. Genera valor relacionando distintos grupos. Aumenta valor en la medida que aumenta número de usuarios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17064-9CE0-41A0-8FE5-D3B0B9A0F461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869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L" dirty="0"/>
              <a:t>Productos atados (celulares gratuitos)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17064-9CE0-41A0-8FE5-D3B0B9A0F461}" type="slidenum">
              <a: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26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10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870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85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558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86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4342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88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7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11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3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55F6FF8-7D98-4160-82C8-E756AA182849}" type="slidenum">
              <a:rPr lang="es-CL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12</a:t>
            </a:fld>
            <a:endParaRPr lang="es-CL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9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2199-7D7D-4B37-B5C4-D5D40536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A679CB-34F3-4F27-97F3-6D9F35446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33F069-3C50-4581-A1B2-2B9F8999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DACA0E-E244-4589-95EC-D2EF938A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5E544-B7D6-44BD-BB4D-F4523EFE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7759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8B969-BDA4-4694-82B5-F7BBDD3B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C9C7A-0589-4BA0-A77E-7FAC2AF00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55C9DB-F905-43C6-BDA4-C720BC56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183FB2-A90B-449E-AC41-FBE2E64F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79BC89-4ECC-47DD-9518-28EFAF6C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131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D9631-9958-4A60-AD6B-AD5FE020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C0CE38-798D-4D1A-8694-903178ADE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003559-963B-4278-8728-40AC9D17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AF92A5-E766-4616-AEED-B04AF7A7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F23E08-7FB8-4643-948F-527D1751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701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791C8-13A6-4E73-A881-FF49E578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1373D9-38CB-41D2-B378-48ACDC0E2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F18AC3-AD26-4A43-81EB-6AFE2F91E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945F3E-D57D-4477-8C22-BE53428B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CDF05C-9933-431C-B27C-2ACEB30B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B947B0-36A6-4227-B738-F0CDA5C9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9571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32DB9-B7CC-4E7F-840F-FC30094B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3489C2-6309-4F7D-9CE1-1EF6B17C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5F6EC4-A3A0-4E56-AEF2-BE8B3DBE4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BECF19-A921-44D8-96F1-90FC4A3E2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6D19CA-EDF3-436B-88C6-238F5E10B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538463-7683-4BA5-A5F0-9CD96A53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C63649-5FD8-474F-8B74-31E35399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D24F3A-2655-4584-8B93-AD349820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66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FB27A-DEBC-4869-8379-F6E7EA4C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81EBDF-348B-4721-AFC6-7322660C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3B7677-F22F-4B14-AAC3-75AD10DD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6B45E3-9165-4AAF-AADD-C48F68DB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32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8D9BD-A558-452E-9326-3A11B2C4D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16FE26-03A9-49C6-AF19-5FB327AD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2A924F-1A9B-4F3D-987E-449C032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1444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1F174-5F57-4EB7-A295-7B839C1E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CEAE49-CFFD-46C0-AF9A-E5EE948E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C3D92D-1E79-4ACF-85B2-E699B68C2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EA2F27-FCA9-4B2A-9FEE-85D4BE37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ECB46-1502-40B8-BEB4-9682706F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F61F6F-52C0-4BDD-B4A1-E4B34270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22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6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DFCD8-18D4-4D0E-AF0D-DD863E60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83ABBD-D129-4025-908A-FD0A55B3F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3FDC77-0F99-49E3-899B-AF6C2422A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3E446A-885F-43C6-8977-165B8E65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645079-92CF-4972-A799-2F12F08C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393665-6F6B-418A-91E8-0BF4068A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0714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08B4E-4D92-4CB2-8D36-FF7E3D11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2679CD-C191-4B27-A4DC-CD47CADE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A80F49-65E9-44B0-A6FD-10E90895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F4A861-B428-4A34-BC09-544753BD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DF1011-B750-40EE-A3BD-B0A549E8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9165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C821B9-AC59-443D-B931-C194E583F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C591C5-F25E-4BD0-A016-8DC37DAB0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51043-F290-4522-8A8B-963C8B0B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2E6CC3-F64E-4E37-B899-B0DECB01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1262E-C2A3-4F93-BE7D-6D6134B7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6615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92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821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411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820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022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875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43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4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828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969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539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064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579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" name="Google Shape;86;p13" descr="ND IA Logo left black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608" y="6249865"/>
            <a:ext cx="3378269" cy="4816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7;p13"/>
          <p:cNvSpPr txBox="1"/>
          <p:nvPr userDrawn="1"/>
        </p:nvSpPr>
        <p:spPr>
          <a:xfrm>
            <a:off x="6724956" y="6350710"/>
            <a:ext cx="477358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Stayer Center for Executive Education</a:t>
            </a:r>
            <a:endParaRPr sz="13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789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189" lvl="0" indent="-228594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377" lvl="1" indent="-228594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5943" lvl="4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131" lvl="5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320" lvl="6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509" lvl="7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697" lvl="8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493839"/>
            <a:ext cx="5384800" cy="422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377" lvl="1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566" lvl="2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97600" y="1493839"/>
            <a:ext cx="5384800" cy="422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377" lvl="1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566" lvl="2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3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189" lvl="0" indent="-228594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377" lvl="1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754" lvl="3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5943" lvl="4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131" lvl="5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320" lvl="6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509" lvl="7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697" lvl="8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189" lvl="0" indent="-228594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377" lvl="1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754" lvl="3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5943" lvl="4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131" lvl="5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320" lvl="6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509" lvl="7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697" lvl="8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68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01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431789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566" lvl="2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5943" lvl="4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131" lvl="5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377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566" lvl="2" indent="-228594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754" lvl="3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943" lvl="4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131" lvl="5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3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377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566" lvl="2" indent="-228594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754" lvl="3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943" lvl="4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131" lvl="5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9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7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479507" y="1615283"/>
            <a:ext cx="5462588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891507" y="-1026317"/>
            <a:ext cx="5462588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27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4868" y="6307168"/>
            <a:ext cx="250371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/>
        </p:nvSpPr>
        <p:spPr>
          <a:xfrm>
            <a:off x="4319200" y="6356375"/>
            <a:ext cx="3553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66666"/>
                </a:solidFill>
              </a:rPr>
              <a:t>Stayer Center for Executive Education</a:t>
            </a:r>
            <a:endParaRPr sz="100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22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06540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7E99-9E82-47F2-8FA3-44B57F9BBC7D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2660-1516-47EC-8D5F-16DD34EE8C6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578685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2199-7D7D-4B37-B5C4-D5D40536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A679CB-34F3-4F27-97F3-6D9F35446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33F069-3C50-4581-A1B2-2B9F8999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DACA0E-E244-4589-95EC-D2EF938A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5E544-B7D6-44BD-BB4D-F4523EFE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5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8B969-BDA4-4694-82B5-F7BBDD3B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C9C7A-0589-4BA0-A77E-7FAC2AF00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55C9DB-F905-43C6-BDA4-C720BC56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183FB2-A90B-449E-AC41-FBE2E64F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79BC89-4ECC-47DD-9518-28EFAF6C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D9631-9958-4A60-AD6B-AD5FE020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C0CE38-798D-4D1A-8694-903178ADE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003559-963B-4278-8728-40AC9D17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AF92A5-E766-4616-AEED-B04AF7A7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F23E08-7FB8-4643-948F-527D1751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0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70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791C8-13A6-4E73-A881-FF49E578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1373D9-38CB-41D2-B378-48ACDC0E2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F18AC3-AD26-4A43-81EB-6AFE2F91E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945F3E-D57D-4477-8C22-BE53428B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CDF05C-9933-431C-B27C-2ACEB30B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B947B0-36A6-4227-B738-F0CDA5C9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8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32DB9-B7CC-4E7F-840F-FC30094B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3489C2-6309-4F7D-9CE1-1EF6B17C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5F6EC4-A3A0-4E56-AEF2-BE8B3DBE4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BECF19-A921-44D8-96F1-90FC4A3E2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6D19CA-EDF3-436B-88C6-238F5E10B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538463-7683-4BA5-A5F0-9CD96A53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C63649-5FD8-474F-8B74-31E35399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D24F3A-2655-4584-8B93-AD349820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49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FB27A-DEBC-4869-8379-F6E7EA4C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81EBDF-348B-4721-AFC6-7322660C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3B7677-F22F-4B14-AAC3-75AD10DD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6B45E3-9165-4AAF-AADD-C48F68DB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5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8D9BD-A558-452E-9326-3A11B2C4D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16FE26-03A9-49C6-AF19-5FB327AD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2A924F-1A9B-4F3D-987E-449C032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80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1F174-5F57-4EB7-A295-7B839C1E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CEAE49-CFFD-46C0-AF9A-E5EE948E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C3D92D-1E79-4ACF-85B2-E699B68C2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EA2F27-FCA9-4B2A-9FEE-85D4BE37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ECB46-1502-40B8-BEB4-9682706F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F61F6F-52C0-4BDD-B4A1-E4B34270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67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DFCD8-18D4-4D0E-AF0D-DD863E60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83ABBD-D129-4025-908A-FD0A55B3F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3FDC77-0F99-49E3-899B-AF6C2422A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3E446A-885F-43C6-8977-165B8E65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645079-92CF-4972-A799-2F12F08C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393665-6F6B-418A-91E8-0BF4068A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41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08B4E-4D92-4CB2-8D36-FF7E3D11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2679CD-C191-4B27-A4DC-CD47CADE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A80F49-65E9-44B0-A6FD-10E90895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F4A861-B428-4A34-BC09-544753BD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DF1011-B750-40EE-A3BD-B0A549E8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19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C821B9-AC59-443D-B931-C194E583F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C591C5-F25E-4BD0-A016-8DC37DAB0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51043-F290-4522-8A8B-963C8B0B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2E6CC3-F64E-4E37-B899-B0DECB01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1262E-C2A3-4F93-BE7D-6D6134B7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6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043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10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466151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723756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73995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563195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982771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6674055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890268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639210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367437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68834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171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20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702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529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71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7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77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77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383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34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802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182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72625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0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79"/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18879"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79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79"/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18879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F4ABE1-B0B1-4AD4-9DCF-63022A14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13D9DE-F2B3-46D9-95A6-8E890F493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7639DC-CDC2-4DB4-82FC-D904AD0C6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68B4-1B4E-47F1-A7DB-0B4E4E93AC87}" type="datetimeFigureOut">
              <a:rPr lang="es-CL" smtClean="0"/>
              <a:t>27-09-2022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C7CA66-7A25-45A9-B7EC-822B5614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ED533-0E36-46FB-822F-AC964B637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813B-C0A6-4DE4-94B7-C44F12423B6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71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9034B-ED92-4E6C-8A1D-A5A8AC1A3AA1}" type="datetimeFigureOut">
              <a:rPr lang="es-ES" smtClean="0"/>
              <a:t>27/09/2022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32623-1125-420F-9454-24E0E79835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3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82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F4ABE1-B0B1-4AD4-9DCF-63022A14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13D9DE-F2B3-46D9-95A6-8E890F493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7639DC-CDC2-4DB4-82FC-D904AD0C6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68B4-1B4E-47F1-A7DB-0B4E4E93AC8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C7CA66-7A25-45A9-B7EC-822B5614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ED533-0E36-46FB-822F-AC964B637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813B-C0A6-4DE4-94B7-C44F12423B6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3642852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53"/>
            <a:fld id="{D2D4F3E9-CC98-4E99-8962-7AC1A5C11E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18853"/>
              <a:t>27/09/2022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53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53"/>
            <a:fld id="{0ABF89BF-36FE-4B7B-B828-B8913A04E1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18853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5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elena-barindelli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hyperlink" Target="https://www.linkedin.com/in/jagavila/" TargetMode="External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8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range technology futuristic abstract background Vector Image">
            <a:extLst>
              <a:ext uri="{FF2B5EF4-FFF2-40B4-BE49-F238E27FC236}">
                <a16:creationId xmlns:a16="http://schemas.microsoft.com/office/drawing/2014/main" id="{D2727323-558C-4BCD-A92B-2266C6B35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4" b="12256"/>
          <a:stretch/>
        </p:blipFill>
        <p:spPr bwMode="auto">
          <a:xfrm>
            <a:off x="1" y="-32085"/>
            <a:ext cx="12191999" cy="689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963848" y="1853267"/>
            <a:ext cx="722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Taller </a:t>
            </a:r>
            <a:r>
              <a:rPr lang="es-CL" sz="40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4</a:t>
            </a:r>
          </a:p>
        </p:txBody>
      </p:sp>
      <p:pic>
        <p:nvPicPr>
          <p:cNvPr id="6" name="Picture 4" descr="empresas B_Naranja">
            <a:extLst>
              <a:ext uri="{FF2B5EF4-FFF2-40B4-BE49-F238E27FC236}">
                <a16:creationId xmlns:a16="http://schemas.microsoft.com/office/drawing/2014/main" id="{5FA45692-4FA2-4CAC-9164-038B6C0EE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83" y="3925726"/>
            <a:ext cx="733283" cy="12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B3CB649-218C-49DF-924F-23AA4BB3FC33}"/>
              </a:ext>
            </a:extLst>
          </p:cNvPr>
          <p:cNvSpPr txBox="1"/>
          <p:nvPr/>
        </p:nvSpPr>
        <p:spPr>
          <a:xfrm>
            <a:off x="529629" y="3458423"/>
            <a:ext cx="192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Arial Nova Cond" panose="020B0506020202020204" pitchFamily="34" charset="0"/>
              </a:rPr>
              <a:t>www.ematris.cl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DF9C4CA-1E6C-42C5-B9B9-80A55D7639ED}"/>
              </a:ext>
            </a:extLst>
          </p:cNvPr>
          <p:cNvCxnSpPr>
            <a:cxnSpLocks/>
          </p:cNvCxnSpPr>
          <p:nvPr/>
        </p:nvCxnSpPr>
        <p:spPr>
          <a:xfrm>
            <a:off x="4564731" y="2026920"/>
            <a:ext cx="0" cy="212806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matris">
            <a:extLst>
              <a:ext uri="{FF2B5EF4-FFF2-40B4-BE49-F238E27FC236}">
                <a16:creationId xmlns:a16="http://schemas.microsoft.com/office/drawing/2014/main" id="{F80486CF-06F1-4E38-8E5B-2FBBC94C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629" y="1957091"/>
            <a:ext cx="3106358" cy="147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EE3DA3F-DDBE-4D04-8701-78DD9115B1DB}"/>
              </a:ext>
            </a:extLst>
          </p:cNvPr>
          <p:cNvSpPr txBox="1"/>
          <p:nvPr/>
        </p:nvSpPr>
        <p:spPr>
          <a:xfrm>
            <a:off x="8398934" y="6360611"/>
            <a:ext cx="238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solidFill>
                  <a:schemeClr val="bg1"/>
                </a:solidFill>
                <a:latin typeface="Arial Nova Cond" panose="020B0506020202020204" pitchFamily="34" charset="0"/>
              </a:rPr>
              <a:t>Agosto - Octubre </a:t>
            </a:r>
            <a:r>
              <a:rPr lang="es-CL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9B7A0FA-86AB-4D3F-B498-2D2D62477B62}"/>
              </a:ext>
            </a:extLst>
          </p:cNvPr>
          <p:cNvSpPr txBox="1"/>
          <p:nvPr/>
        </p:nvSpPr>
        <p:spPr>
          <a:xfrm>
            <a:off x="6707452" y="2026920"/>
            <a:ext cx="6093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ial Nova Cond" panose="020B0506020202020204" pitchFamily="34" charset="0"/>
              </a:rPr>
              <a:t>Modelo de Negocio y </a:t>
            </a:r>
            <a:r>
              <a:rPr lang="it-IT" sz="2400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Mercado</a:t>
            </a:r>
            <a:endParaRPr lang="it-IT" sz="24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2B65E7-ED46-2975-8E75-B2E56B99EDB0}"/>
              </a:ext>
            </a:extLst>
          </p:cNvPr>
          <p:cNvSpPr txBox="1"/>
          <p:nvPr/>
        </p:nvSpPr>
        <p:spPr>
          <a:xfrm>
            <a:off x="4963847" y="3692722"/>
            <a:ext cx="722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Impacta</a:t>
            </a:r>
            <a:r>
              <a:rPr lang="es-CL" sz="28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 USACH </a:t>
            </a:r>
            <a:r>
              <a:rPr lang="es-CL" sz="28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2.0</a:t>
            </a:r>
            <a:endParaRPr lang="es-CL" sz="2800" dirty="0"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96080109-F842-F442-AB7C-D3D3895AE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23" y="4474098"/>
            <a:ext cx="3379711" cy="7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82F130-1F4F-9BC2-F72D-C560A07CD6FE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Ejemplo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2BA2D2-876B-71C8-1980-FD0B2E777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47" y="1191493"/>
            <a:ext cx="10578715" cy="46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6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D673E9-33B3-D741-F912-6240E39B9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68" y="1522816"/>
            <a:ext cx="10642312" cy="48927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A19830D-F55B-5F2A-68D2-DA81DEB9F943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Bottom up y Top Down</a:t>
            </a:r>
            <a:endParaRPr lang="es-419" sz="1600" b="1" dirty="0">
              <a:solidFill>
                <a:srgbClr val="033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6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F4096D-BE60-9DEA-19EB-84935FB75640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Bottom up y Top Down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C302AE-C395-09E6-667A-70EE108A9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320" y="1327355"/>
            <a:ext cx="8587623" cy="50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8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F5A958-F051-7ED1-27C0-CA783F2814B8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Precio x Cantidad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71EEA0-6223-9854-22ED-C84E90471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62" y="1465516"/>
            <a:ext cx="10833194" cy="41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9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8C68CC-A60B-B00B-B953-66BA6A64D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24" y="1297859"/>
            <a:ext cx="7391293" cy="53684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C57BACD-6B27-AEAF-A2A5-52CBF02A168F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Pasos para estimar tamaño de mercado</a:t>
            </a:r>
            <a:endParaRPr lang="es-419" sz="1600" b="1" dirty="0">
              <a:solidFill>
                <a:srgbClr val="033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5837F1-143E-ADEE-8758-6F64C1CA0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608" y="1176830"/>
            <a:ext cx="9278316" cy="50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4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38D2F7-7F70-47C1-A696-F98A99DE5371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¿Dónde buscar información?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DF35A0-3F7B-A01B-4636-DAE673553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42" y="1448943"/>
            <a:ext cx="10123516" cy="42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1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9469A4-843D-4BC8-D53F-154627D2FD60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Pasos para estimar tamaño de mercado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8A2CD3B-485B-6D2B-DCAF-C68AA34A6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1536"/>
            <a:ext cx="7597435" cy="5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B4C909-41CC-E5EB-F4E7-8863BF63C301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Datos relevantes en el cálculo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157EB3-2D46-7131-64D5-26A3049E6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39" y="1218385"/>
            <a:ext cx="9047080" cy="46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0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E8948EC-70D6-0949-5033-7D625E002F21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Sigamos con el ejemplo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sp>
        <p:nvSpPr>
          <p:cNvPr id="5" name="CuadroTexto 14">
            <a:extLst>
              <a:ext uri="{FF2B5EF4-FFF2-40B4-BE49-F238E27FC236}">
                <a16:creationId xmlns:a16="http://schemas.microsoft.com/office/drawing/2014/main" id="{77CF3498-71FD-AB56-3757-EED47E793E89}"/>
              </a:ext>
            </a:extLst>
          </p:cNvPr>
          <p:cNvSpPr txBox="1"/>
          <p:nvPr/>
        </p:nvSpPr>
        <p:spPr>
          <a:xfrm>
            <a:off x="534852" y="942425"/>
            <a:ext cx="88153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b="1" dirty="0">
                <a:latin typeface="Arial Nova Cond" panose="020B0506020202020204" pitchFamily="34" charset="0"/>
              </a:rPr>
              <a:t>¿Cuánto gastan las viñas nacionales en levadura? </a:t>
            </a:r>
            <a:r>
              <a:rPr lang="es-CL" sz="2800" dirty="0">
                <a:latin typeface="Arial Nova Cond" panose="020B0506020202020204" pitchFamily="34" charset="0"/>
              </a:rPr>
              <a:t>(US$ o  CLP$ por litro producido).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800" b="1" dirty="0">
                <a:latin typeface="Arial Nova Cond" panose="020B0506020202020204" pitchFamily="34" charset="0"/>
              </a:rPr>
              <a:t>R: </a:t>
            </a:r>
            <a:r>
              <a:rPr lang="es-CL" sz="2800" dirty="0">
                <a:latin typeface="Arial Nova Cond" panose="020B0506020202020204" pitchFamily="34" charset="0"/>
              </a:rPr>
              <a:t>86 viñas en Chile producen 50 millones de litros al año y gastan, en promedio, US$ 0,11 por litro. </a:t>
            </a:r>
          </a:p>
        </p:txBody>
      </p:sp>
      <p:sp>
        <p:nvSpPr>
          <p:cNvPr id="6" name="Rectángulo: esquinas redondeadas 4">
            <a:extLst>
              <a:ext uri="{FF2B5EF4-FFF2-40B4-BE49-F238E27FC236}">
                <a16:creationId xmlns:a16="http://schemas.microsoft.com/office/drawing/2014/main" id="{DE0AF6B4-A81B-2C00-BE15-C22E4E248F8F}"/>
              </a:ext>
            </a:extLst>
          </p:cNvPr>
          <p:cNvSpPr/>
          <p:nvPr/>
        </p:nvSpPr>
        <p:spPr>
          <a:xfrm>
            <a:off x="4803472" y="4040161"/>
            <a:ext cx="6680638" cy="1565815"/>
          </a:xfrm>
          <a:prstGeom prst="roundRect">
            <a:avLst>
              <a:gd name="adj" fmla="val 100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/>
            <a:r>
              <a:rPr lang="es-CL" b="1" dirty="0">
                <a:solidFill>
                  <a:schemeClr val="tx1"/>
                </a:solidFill>
                <a:latin typeface="Arial Nova Cond" panose="020B0506020202020204" pitchFamily="34" charset="0"/>
              </a:rPr>
              <a:t>US$5.425.000 </a:t>
            </a:r>
            <a:r>
              <a:rPr lang="es-CL" dirty="0">
                <a:solidFill>
                  <a:schemeClr val="tx1"/>
                </a:solidFill>
                <a:latin typeface="Arial Nova Cond" panose="020B0506020202020204" pitchFamily="34" charset="0"/>
              </a:rPr>
              <a:t>anuales gastan las viñas chilenas en levadura.</a:t>
            </a:r>
          </a:p>
        </p:txBody>
      </p:sp>
      <p:sp>
        <p:nvSpPr>
          <p:cNvPr id="7" name="Rectángulo: esquinas redondeadas 7">
            <a:extLst>
              <a:ext uri="{FF2B5EF4-FFF2-40B4-BE49-F238E27FC236}">
                <a16:creationId xmlns:a16="http://schemas.microsoft.com/office/drawing/2014/main" id="{3165BDE1-D6B8-EDE4-8CF5-15058C78D2F0}"/>
              </a:ext>
            </a:extLst>
          </p:cNvPr>
          <p:cNvSpPr/>
          <p:nvPr/>
        </p:nvSpPr>
        <p:spPr>
          <a:xfrm>
            <a:off x="807544" y="4047820"/>
            <a:ext cx="3771075" cy="1565815"/>
          </a:xfrm>
          <a:prstGeom prst="roundRect">
            <a:avLst>
              <a:gd name="adj" fmla="val 1336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TAM</a:t>
            </a:r>
          </a:p>
          <a:p>
            <a:pPr algn="r"/>
            <a:r>
              <a:rPr lang="es-CL" i="1" dirty="0">
                <a:solidFill>
                  <a:schemeClr val="bg1"/>
                </a:solidFill>
                <a:latin typeface="Arial Nova Cond" panose="020B0506020202020204" pitchFamily="34" charset="0"/>
              </a:rPr>
              <a:t>Gasto de viñas en Levaduras vínicas</a:t>
            </a:r>
          </a:p>
          <a:p>
            <a:pPr algn="r"/>
            <a:r>
              <a:rPr lang="es-CL" i="1" dirty="0">
                <a:solidFill>
                  <a:schemeClr val="bg1"/>
                </a:solidFill>
                <a:latin typeface="Arial Nova Cond" panose="020B0506020202020204" pitchFamily="34" charset="0"/>
              </a:rPr>
              <a:t>(Chile)</a:t>
            </a:r>
          </a:p>
        </p:txBody>
      </p:sp>
    </p:spTree>
    <p:extLst>
      <p:ext uri="{BB962C8B-B14F-4D97-AF65-F5344CB8AC3E}">
        <p14:creationId xmlns:p14="http://schemas.microsoft.com/office/powerpoint/2010/main" val="410918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94D83AC-4384-42D0-B8C8-380C8FCE3435}"/>
              </a:ext>
            </a:extLst>
          </p:cNvPr>
          <p:cNvSpPr/>
          <p:nvPr/>
        </p:nvSpPr>
        <p:spPr>
          <a:xfrm rot="20921100">
            <a:off x="-19724" y="-2203093"/>
            <a:ext cx="13808243" cy="8905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400" kern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3E382D-78EB-479C-B658-8A37918D18A4}"/>
              </a:ext>
            </a:extLst>
          </p:cNvPr>
          <p:cNvSpPr/>
          <p:nvPr/>
        </p:nvSpPr>
        <p:spPr>
          <a:xfrm rot="3039145">
            <a:off x="-4018951" y="2987370"/>
            <a:ext cx="10424296" cy="430920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400" kern="0">
              <a:solidFill>
                <a:prstClr val="white"/>
              </a:solidFill>
              <a:latin typeface="Arial"/>
              <a:sym typeface="Arial"/>
            </a:endParaRPr>
          </a:p>
        </p:txBody>
      </p:sp>
      <p:pic>
        <p:nvPicPr>
          <p:cNvPr id="9226" name="Picture 2" descr="Ematris">
            <a:extLst>
              <a:ext uri="{FF2B5EF4-FFF2-40B4-BE49-F238E27FC236}">
                <a16:creationId xmlns:a16="http://schemas.microsoft.com/office/drawing/2014/main" id="{6804092F-1148-4A32-B7DD-90C3F70B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811" y="523947"/>
            <a:ext cx="3492379" cy="16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empresas B_Naranja">
            <a:extLst>
              <a:ext uri="{FF2B5EF4-FFF2-40B4-BE49-F238E27FC236}">
                <a16:creationId xmlns:a16="http://schemas.microsoft.com/office/drawing/2014/main" id="{62728D38-5A49-4FA1-99B9-605D5537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222" y="922880"/>
            <a:ext cx="689623" cy="11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trayectoria icono">
            <a:extLst>
              <a:ext uri="{FF2B5EF4-FFF2-40B4-BE49-F238E27FC236}">
                <a16:creationId xmlns:a16="http://schemas.microsoft.com/office/drawing/2014/main" id="{FE040DA7-FFC9-449A-B253-56D62E072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167935" flipV="1">
            <a:off x="-921965" y="3467523"/>
            <a:ext cx="4461105" cy="18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1D4FF2E-81CD-4681-92EB-291840BDA9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400" kern="0">
              <a:solidFill>
                <a:prstClr val="white"/>
              </a:solidFill>
              <a:latin typeface="Arial"/>
              <a:sym typeface="Arial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4D10CFE-70EF-4792-94EA-503A83EA03D4}"/>
              </a:ext>
            </a:extLst>
          </p:cNvPr>
          <p:cNvCxnSpPr>
            <a:cxnSpLocks/>
          </p:cNvCxnSpPr>
          <p:nvPr/>
        </p:nvCxnSpPr>
        <p:spPr>
          <a:xfrm flipV="1">
            <a:off x="5369169" y="5556739"/>
            <a:ext cx="7901355" cy="154657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3B11FEB-9019-404F-8677-EBDC93F876E4}"/>
              </a:ext>
            </a:extLst>
          </p:cNvPr>
          <p:cNvSpPr txBox="1"/>
          <p:nvPr/>
        </p:nvSpPr>
        <p:spPr>
          <a:xfrm>
            <a:off x="4283293" y="2916063"/>
            <a:ext cx="7476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CL" sz="2000" b="1" kern="0" dirty="0">
                <a:solidFill>
                  <a:prstClr val="white"/>
                </a:solidFill>
                <a:latin typeface="Arial Nova Cond" panose="020B0506020202020204" pitchFamily="34" charset="0"/>
                <a:cs typeface="Arial"/>
                <a:sym typeface="Arial"/>
              </a:rPr>
              <a:t>ematris </a:t>
            </a:r>
            <a:r>
              <a:rPr lang="es-CL" sz="2000" kern="0" dirty="0">
                <a:solidFill>
                  <a:prstClr val="white"/>
                </a:solidFill>
                <a:latin typeface="Arial Nova Cond" panose="020B0506020202020204" pitchFamily="34" charset="0"/>
                <a:cs typeface="Arial"/>
                <a:sym typeface="Arial"/>
              </a:rPr>
              <a:t>es una empresa consultora B especializada en apoyar a la ciencia, tecnología, innovación y emprendimiento. Busca servir a organizaciones de los sectores privado, público y académico acelerando sus procesos de desarrollo, innovación y aprendizaje a través de metodologías ágiles y colaborativas.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30F4F41-C1ED-45B8-BD54-E1E4A3F18A6B}"/>
              </a:ext>
            </a:extLst>
          </p:cNvPr>
          <p:cNvCxnSpPr>
            <a:cxnSpLocks/>
          </p:cNvCxnSpPr>
          <p:nvPr/>
        </p:nvCxnSpPr>
        <p:spPr>
          <a:xfrm>
            <a:off x="4397109" y="5006105"/>
            <a:ext cx="68042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0736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B4454A1-F32F-E6A2-F0F0-EE983FCD1709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Sigamos con el ejemplo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sp>
        <p:nvSpPr>
          <p:cNvPr id="5" name="CuadroTexto 14">
            <a:extLst>
              <a:ext uri="{FF2B5EF4-FFF2-40B4-BE49-F238E27FC236}">
                <a16:creationId xmlns:a16="http://schemas.microsoft.com/office/drawing/2014/main" id="{BA839CAD-8C66-5880-734D-AF22CF3EC623}"/>
              </a:ext>
            </a:extLst>
          </p:cNvPr>
          <p:cNvSpPr txBox="1"/>
          <p:nvPr/>
        </p:nvSpPr>
        <p:spPr>
          <a:xfrm>
            <a:off x="398517" y="822103"/>
            <a:ext cx="11054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>
                <a:latin typeface="Arial Nova Cond" panose="020B0506020202020204" pitchFamily="34" charset="0"/>
              </a:rPr>
              <a:t>¿Cuánto gastan las viñas nacionales en levadura para la producción de vinos de gama alta? </a:t>
            </a:r>
            <a:r>
              <a:rPr lang="es-CL" sz="2800" dirty="0">
                <a:latin typeface="Arial Nova Cond" panose="020B0506020202020204" pitchFamily="34" charset="0"/>
              </a:rPr>
              <a:t>(US$ o  CLP$ por litro producido).</a:t>
            </a:r>
          </a:p>
          <a:p>
            <a:endParaRPr lang="es-CL" sz="2800" dirty="0">
              <a:latin typeface="Arial Nova Cond" panose="020B0506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>
                <a:latin typeface="Arial Nova Cond" panose="020B0506020202020204" pitchFamily="34" charset="0"/>
              </a:rPr>
              <a:t>R: </a:t>
            </a:r>
            <a:r>
              <a:rPr lang="es-CL" sz="2800" dirty="0">
                <a:latin typeface="Arial Nova Cond" panose="020B0506020202020204" pitchFamily="34" charset="0"/>
              </a:rPr>
              <a:t>Los vinos de gama alta corresponden a 9,7 millones de litros al año. Esto es cerca del 19% del mercado potencial.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A1CD921-69CE-6C64-63D2-A619DA6CFDF4}"/>
              </a:ext>
            </a:extLst>
          </p:cNvPr>
          <p:cNvSpPr/>
          <p:nvPr/>
        </p:nvSpPr>
        <p:spPr>
          <a:xfrm>
            <a:off x="4803472" y="3429000"/>
            <a:ext cx="6680638" cy="1565815"/>
          </a:xfrm>
          <a:prstGeom prst="roundRect">
            <a:avLst>
              <a:gd name="adj" fmla="val 1067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/>
            <a:r>
              <a:rPr lang="es-CL" sz="20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US$1.050.000 </a:t>
            </a:r>
            <a:r>
              <a:rPr lang="es-CL" sz="2000" dirty="0">
                <a:solidFill>
                  <a:schemeClr val="tx1"/>
                </a:solidFill>
                <a:latin typeface="Arial Nova Cond" panose="020B0506020202020204" pitchFamily="34" charset="0"/>
              </a:rPr>
              <a:t>anual corresponde al gasto aproximado de levaduras en producción de vinos de gama alta.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8D7E5CD-5008-8233-5DE3-18E0CB6AAE46}"/>
              </a:ext>
            </a:extLst>
          </p:cNvPr>
          <p:cNvSpPr/>
          <p:nvPr/>
        </p:nvSpPr>
        <p:spPr>
          <a:xfrm>
            <a:off x="807544" y="3429001"/>
            <a:ext cx="3771075" cy="1565816"/>
          </a:xfrm>
          <a:prstGeom prst="roundRect">
            <a:avLst>
              <a:gd name="adj" fmla="val 1005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SAM</a:t>
            </a:r>
          </a:p>
          <a:p>
            <a:pPr algn="r"/>
            <a:r>
              <a:rPr lang="es-CL" i="1" dirty="0">
                <a:solidFill>
                  <a:schemeClr val="bg1"/>
                </a:solidFill>
                <a:latin typeface="Arial Nova Cond" panose="020B0506020202020204" pitchFamily="34" charset="0"/>
              </a:rPr>
              <a:t>Gasto de viñas de alta gama en Levaduras vínicas</a:t>
            </a:r>
          </a:p>
        </p:txBody>
      </p:sp>
    </p:spTree>
    <p:extLst>
      <p:ext uri="{BB962C8B-B14F-4D97-AF65-F5344CB8AC3E}">
        <p14:creationId xmlns:p14="http://schemas.microsoft.com/office/powerpoint/2010/main" val="198825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B4454A1-F32F-E6A2-F0F0-EE983FCD1709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Sigamos con el ejemplo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sp>
        <p:nvSpPr>
          <p:cNvPr id="5" name="CuadroTexto 14">
            <a:extLst>
              <a:ext uri="{FF2B5EF4-FFF2-40B4-BE49-F238E27FC236}">
                <a16:creationId xmlns:a16="http://schemas.microsoft.com/office/drawing/2014/main" id="{BA839CAD-8C66-5880-734D-AF22CF3EC623}"/>
              </a:ext>
            </a:extLst>
          </p:cNvPr>
          <p:cNvSpPr txBox="1"/>
          <p:nvPr/>
        </p:nvSpPr>
        <p:spPr>
          <a:xfrm>
            <a:off x="398517" y="822103"/>
            <a:ext cx="11054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>
                <a:latin typeface="Arial Nova Cond" panose="020B0506020202020204" pitchFamily="34" charset="0"/>
              </a:rPr>
              <a:t>¿Cuánto gastan las viñas nacionales en levadura para la producción de vinos de gama alta? </a:t>
            </a:r>
            <a:r>
              <a:rPr lang="es-CL" sz="2800" dirty="0">
                <a:latin typeface="Arial Nova Cond" panose="020B0506020202020204" pitchFamily="34" charset="0"/>
              </a:rPr>
              <a:t>(US$ o  CLP$ por litro producido).</a:t>
            </a:r>
          </a:p>
          <a:p>
            <a:endParaRPr lang="es-CL" sz="2800" dirty="0">
              <a:latin typeface="Arial Nova Cond" panose="020B0506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>
                <a:latin typeface="Arial Nova Cond" panose="020B0506020202020204" pitchFamily="34" charset="0"/>
              </a:rPr>
              <a:t>R: </a:t>
            </a:r>
            <a:r>
              <a:rPr lang="es-CL" sz="2800" dirty="0">
                <a:latin typeface="Arial Nova Cond" panose="020B0506020202020204" pitchFamily="34" charset="0"/>
              </a:rPr>
              <a:t>Los vinos de gama alta corresponden a 9,7 millones de litros al año. Esto es cerca del 19% del mercado potencial.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A1CD921-69CE-6C64-63D2-A619DA6CFDF4}"/>
              </a:ext>
            </a:extLst>
          </p:cNvPr>
          <p:cNvSpPr/>
          <p:nvPr/>
        </p:nvSpPr>
        <p:spPr>
          <a:xfrm>
            <a:off x="4803472" y="3429000"/>
            <a:ext cx="6680638" cy="1565815"/>
          </a:xfrm>
          <a:prstGeom prst="roundRect">
            <a:avLst>
              <a:gd name="adj" fmla="val 1067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/>
            <a:r>
              <a:rPr lang="es-CL" sz="20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US$1.050.000 </a:t>
            </a:r>
            <a:r>
              <a:rPr lang="es-CL" sz="2000" dirty="0">
                <a:solidFill>
                  <a:schemeClr val="tx1"/>
                </a:solidFill>
                <a:latin typeface="Arial Nova Cond" panose="020B0506020202020204" pitchFamily="34" charset="0"/>
              </a:rPr>
              <a:t>anual corresponde al gasto aproximado de levaduras en producción de vinos de gama alta.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8D7E5CD-5008-8233-5DE3-18E0CB6AAE46}"/>
              </a:ext>
            </a:extLst>
          </p:cNvPr>
          <p:cNvSpPr/>
          <p:nvPr/>
        </p:nvSpPr>
        <p:spPr>
          <a:xfrm>
            <a:off x="807544" y="3429001"/>
            <a:ext cx="3771075" cy="1565816"/>
          </a:xfrm>
          <a:prstGeom prst="roundRect">
            <a:avLst>
              <a:gd name="adj" fmla="val 1005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SAM</a:t>
            </a:r>
          </a:p>
          <a:p>
            <a:pPr algn="r"/>
            <a:r>
              <a:rPr lang="es-CL" i="1" dirty="0">
                <a:solidFill>
                  <a:schemeClr val="bg1"/>
                </a:solidFill>
                <a:latin typeface="Arial Nova Cond" panose="020B0506020202020204" pitchFamily="34" charset="0"/>
              </a:rPr>
              <a:t>Gasto de viñas de alta gama en Levaduras vínicas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26BBF-E44B-9D7F-C654-B47B4E083D68}"/>
              </a:ext>
            </a:extLst>
          </p:cNvPr>
          <p:cNvSpPr txBox="1"/>
          <p:nvPr/>
        </p:nvSpPr>
        <p:spPr>
          <a:xfrm>
            <a:off x="2609849" y="5451122"/>
            <a:ext cx="7591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b="1" dirty="0">
                <a:latin typeface="Arial Nova Cond" panose="020B0506020202020204" pitchFamily="34" charset="0"/>
              </a:rPr>
              <a:t>¿Qué importante supuesto utilizamos acá?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811382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0C78915-3247-CF78-BE7E-9E5595BCF57B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Sigamos con el ejemplo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sp>
        <p:nvSpPr>
          <p:cNvPr id="5" name="CuadroTexto 14">
            <a:extLst>
              <a:ext uri="{FF2B5EF4-FFF2-40B4-BE49-F238E27FC236}">
                <a16:creationId xmlns:a16="http://schemas.microsoft.com/office/drawing/2014/main" id="{03205495-BF4F-AFA9-DD56-56BDB914A0CB}"/>
              </a:ext>
            </a:extLst>
          </p:cNvPr>
          <p:cNvSpPr txBox="1"/>
          <p:nvPr/>
        </p:nvSpPr>
        <p:spPr>
          <a:xfrm>
            <a:off x="269380" y="822103"/>
            <a:ext cx="110543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b="1" dirty="0">
                <a:latin typeface="Arial Nova Cond" panose="020B0506020202020204" pitchFamily="34" charset="0"/>
              </a:rPr>
              <a:t>Actualmente estamos en conversaciones para trabajar con las principales 5 viñas nacionales de vinos de gama alta, las cuales representan al 20% de la producción nacional de vinos en ese tramo de precios.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b="1" dirty="0">
                <a:latin typeface="Arial Nova Cond" panose="020B0506020202020204" pitchFamily="34" charset="0"/>
              </a:rPr>
              <a:t>¿Cuánto sería el posible mercado a obtener en el corto plazo? (Si todo sale bien)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>
                <a:latin typeface="Arial Nova Cond" panose="020B0506020202020204" pitchFamily="34" charset="0"/>
              </a:rPr>
              <a:t>R: </a:t>
            </a:r>
            <a:r>
              <a:rPr lang="es-CL" sz="2800" dirty="0">
                <a:latin typeface="Arial Nova Cond" panose="020B0506020202020204" pitchFamily="34" charset="0"/>
              </a:rPr>
              <a:t>Suponiendo que estas 5 viñas tienen una producción similar, entonces el </a:t>
            </a:r>
            <a:r>
              <a:rPr lang="es-CL" sz="2800" b="1" dirty="0">
                <a:latin typeface="Arial Nova Cond" panose="020B0506020202020204" pitchFamily="34" charset="0"/>
              </a:rPr>
              <a:t>total de litros </a:t>
            </a:r>
            <a:r>
              <a:rPr lang="es-CL" sz="2800" dirty="0">
                <a:latin typeface="Arial Nova Cond" panose="020B0506020202020204" pitchFamily="34" charset="0"/>
              </a:rPr>
              <a:t>producido por este grupo sería cerca de </a:t>
            </a:r>
            <a:r>
              <a:rPr lang="es-CL" sz="2800" b="1" dirty="0">
                <a:latin typeface="Arial Nova Cond" panose="020B0506020202020204" pitchFamily="34" charset="0"/>
              </a:rPr>
              <a:t>1,9 millones anuales.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C6117DA-199F-CDBE-373D-1A473E997172}"/>
              </a:ext>
            </a:extLst>
          </p:cNvPr>
          <p:cNvSpPr/>
          <p:nvPr/>
        </p:nvSpPr>
        <p:spPr>
          <a:xfrm>
            <a:off x="4884740" y="4311423"/>
            <a:ext cx="6680638" cy="1565815"/>
          </a:xfrm>
          <a:prstGeom prst="roundRect">
            <a:avLst>
              <a:gd name="adj" fmla="val 1195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/>
            <a:r>
              <a:rPr lang="es-CL" sz="20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US$209.000</a:t>
            </a:r>
            <a:r>
              <a:rPr lang="es-CL" sz="2000" dirty="0">
                <a:solidFill>
                  <a:schemeClr val="tx1"/>
                </a:solidFill>
                <a:latin typeface="Arial Nova Cond" panose="020B0506020202020204" pitchFamily="34" charset="0"/>
              </a:rPr>
              <a:t> anuales.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C8FD5F8-9DCB-097C-4402-48FAA1FCC83B}"/>
              </a:ext>
            </a:extLst>
          </p:cNvPr>
          <p:cNvSpPr/>
          <p:nvPr/>
        </p:nvSpPr>
        <p:spPr>
          <a:xfrm>
            <a:off x="888812" y="4319082"/>
            <a:ext cx="3771075" cy="1565815"/>
          </a:xfrm>
          <a:prstGeom prst="roundRect">
            <a:avLst>
              <a:gd name="adj" fmla="val 111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SOM</a:t>
            </a:r>
          </a:p>
          <a:p>
            <a:pPr algn="r"/>
            <a:r>
              <a:rPr lang="es-CL" i="1" dirty="0">
                <a:solidFill>
                  <a:schemeClr val="bg1"/>
                </a:solidFill>
                <a:latin typeface="Arial Nova Cond" panose="020B0506020202020204" pitchFamily="34" charset="0"/>
              </a:rPr>
              <a:t>Gasto en levaduras vínicas de Viñas que producen vinos de baja graduación alcohólica</a:t>
            </a:r>
            <a:endParaRPr lang="es-CL" sz="24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46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DAB24C1-B931-4430-0630-A295A1019A5A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Sigamos con el ejemplo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ACABC8-FD30-C57A-98E2-488A9BEAB04D}"/>
              </a:ext>
            </a:extLst>
          </p:cNvPr>
          <p:cNvSpPr txBox="1"/>
          <p:nvPr/>
        </p:nvSpPr>
        <p:spPr>
          <a:xfrm>
            <a:off x="-1" y="1094021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latin typeface="Arial Nova Cond" panose="020B0506020202020204" pitchFamily="34" charset="0"/>
              </a:rPr>
              <a:t>¿Si tenemos los datos de las 5 viñas, cómo obtenemos el </a:t>
            </a:r>
            <a:r>
              <a:rPr lang="es-CL" sz="36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mercado potencial</a:t>
            </a:r>
            <a:r>
              <a:rPr lang="es-CL" sz="3600" b="1" dirty="0">
                <a:latin typeface="Arial Nova Cond" panose="020B0506020202020204" pitchFamily="34" charset="0"/>
              </a:rPr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DD8051-D955-677F-6BB9-3DBF42899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897" y="2321146"/>
            <a:ext cx="9043744" cy="44850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DED7D2-4C28-453B-F46C-C7AB67496B00}"/>
              </a:ext>
            </a:extLst>
          </p:cNvPr>
          <p:cNvSpPr/>
          <p:nvPr/>
        </p:nvSpPr>
        <p:spPr>
          <a:xfrm>
            <a:off x="4933949" y="3181350"/>
            <a:ext cx="2552701" cy="2476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US$ 209.000 al año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2D7A93-AF41-3C80-A4BF-57137BFB4855}"/>
              </a:ext>
            </a:extLst>
          </p:cNvPr>
          <p:cNvSpPr/>
          <p:nvPr/>
        </p:nvSpPr>
        <p:spPr>
          <a:xfrm>
            <a:off x="4933948" y="4676774"/>
            <a:ext cx="4257677" cy="3143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US$ 1.045.000 al año (9.500.000 litros)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5103F6-E2EF-7CE2-CAB3-32CD3B214CDB}"/>
              </a:ext>
            </a:extLst>
          </p:cNvPr>
          <p:cNvSpPr/>
          <p:nvPr/>
        </p:nvSpPr>
        <p:spPr>
          <a:xfrm>
            <a:off x="4933948" y="6315659"/>
            <a:ext cx="4257677" cy="3143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US$ 5.500.000 al año </a:t>
            </a:r>
          </a:p>
        </p:txBody>
      </p:sp>
    </p:spTree>
    <p:extLst>
      <p:ext uri="{BB962C8B-B14F-4D97-AF65-F5344CB8AC3E}">
        <p14:creationId xmlns:p14="http://schemas.microsoft.com/office/powerpoint/2010/main" val="240363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04B6D59-F4B0-670B-67E6-F54B884A9F34}"/>
              </a:ext>
            </a:extLst>
          </p:cNvPr>
          <p:cNvGrpSpPr/>
          <p:nvPr/>
        </p:nvGrpSpPr>
        <p:grpSpPr>
          <a:xfrm>
            <a:off x="436108" y="1756304"/>
            <a:ext cx="9429749" cy="4892732"/>
            <a:chOff x="1438275" y="1522816"/>
            <a:chExt cx="9429749" cy="48927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8D673E9-33B3-D741-F912-6240E39B9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399" r="-5"/>
            <a:stretch/>
          </p:blipFill>
          <p:spPr>
            <a:xfrm>
              <a:off x="1438275" y="1522816"/>
              <a:ext cx="9429749" cy="4892732"/>
            </a:xfrm>
            <a:prstGeom prst="rect">
              <a:avLst/>
            </a:prstGeom>
          </p:spPr>
        </p:pic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AC51CC8-532B-1F38-E549-BD7BE5FDD5D4}"/>
                </a:ext>
              </a:extLst>
            </p:cNvPr>
            <p:cNvSpPr/>
            <p:nvPr/>
          </p:nvSpPr>
          <p:spPr>
            <a:xfrm>
              <a:off x="1508038" y="1930510"/>
              <a:ext cx="5858641" cy="4405773"/>
            </a:xfrm>
            <a:prstGeom prst="triangle">
              <a:avLst>
                <a:gd name="adj" fmla="val 477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873F39-9D08-E3C5-04FC-1C72E097FE04}"/>
                </a:ext>
              </a:extLst>
            </p:cNvPr>
            <p:cNvSpPr/>
            <p:nvPr/>
          </p:nvSpPr>
          <p:spPr>
            <a:xfrm>
              <a:off x="10058400" y="2743200"/>
              <a:ext cx="762000" cy="3171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F432655-CA3F-9A45-A9A7-A9F82CBC4E88}"/>
              </a:ext>
            </a:extLst>
          </p:cNvPr>
          <p:cNvSpPr/>
          <p:nvPr/>
        </p:nvSpPr>
        <p:spPr>
          <a:xfrm>
            <a:off x="306009" y="2240496"/>
            <a:ext cx="4356314" cy="885825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Chile produce </a:t>
            </a:r>
            <a:r>
              <a:rPr lang="es-CL" b="1" dirty="0">
                <a:solidFill>
                  <a:schemeClr val="tx1"/>
                </a:solidFill>
              </a:rPr>
              <a:t>1,4 millones de toneladas de carne</a:t>
            </a:r>
            <a:r>
              <a:rPr lang="es-CL" dirty="0">
                <a:solidFill>
                  <a:schemeClr val="tx1"/>
                </a:solidFill>
              </a:rPr>
              <a:t> de bovinos, cerdos y aves cada año.</a:t>
            </a:r>
          </a:p>
          <a:p>
            <a:r>
              <a:rPr lang="es-CL" b="1" dirty="0">
                <a:solidFill>
                  <a:schemeClr val="tx1"/>
                </a:solidFill>
              </a:rPr>
              <a:t>Se importan 582.000 toneladas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1881D0-C99A-4FB2-31A0-61BF1A97078B}"/>
              </a:ext>
            </a:extLst>
          </p:cNvPr>
          <p:cNvSpPr/>
          <p:nvPr/>
        </p:nvSpPr>
        <p:spPr>
          <a:xfrm>
            <a:off x="306009" y="3327907"/>
            <a:ext cx="4362450" cy="885825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El 58% de carnes se consume internamente </a:t>
            </a:r>
            <a:r>
              <a:rPr lang="es-CL" b="1" dirty="0">
                <a:solidFill>
                  <a:schemeClr val="tx1"/>
                </a:solidFill>
              </a:rPr>
              <a:t>(1,5 millones de toneladas entre 33% bovinos, 23% cerdos y 42% aves).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B04509-C3D3-DDDA-0B2E-BB76AD5446A0}"/>
              </a:ext>
            </a:extLst>
          </p:cNvPr>
          <p:cNvSpPr/>
          <p:nvPr/>
        </p:nvSpPr>
        <p:spPr>
          <a:xfrm>
            <a:off x="299873" y="5443483"/>
            <a:ext cx="4362450" cy="885825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Se ocupa </a:t>
            </a:r>
            <a:r>
              <a:rPr lang="es-CL" b="1" dirty="0">
                <a:solidFill>
                  <a:schemeClr val="tx1"/>
                </a:solidFill>
              </a:rPr>
              <a:t>1 envase cada 500gr </a:t>
            </a:r>
            <a:r>
              <a:rPr lang="es-CL" dirty="0">
                <a:solidFill>
                  <a:schemeClr val="tx1"/>
                </a:solidFill>
              </a:rPr>
              <a:t>y un envase cuesta en promedio 20 pesos.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80BBBE-34EC-1DB8-EAA7-B362F37BA7EC}"/>
              </a:ext>
            </a:extLst>
          </p:cNvPr>
          <p:cNvSpPr/>
          <p:nvPr/>
        </p:nvSpPr>
        <p:spPr>
          <a:xfrm>
            <a:off x="306009" y="4385695"/>
            <a:ext cx="4362450" cy="885825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Se busca transferir licencia a proveedor del sector de aves.</a:t>
            </a:r>
          </a:p>
          <a:p>
            <a:r>
              <a:rPr lang="es-CL" b="1" dirty="0">
                <a:solidFill>
                  <a:schemeClr val="tx1"/>
                </a:solidFill>
              </a:rPr>
              <a:t>5% participación en ese mercado.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18E8D0-EB59-1150-A405-B41C5DA88455}"/>
              </a:ext>
            </a:extLst>
          </p:cNvPr>
          <p:cNvSpPr/>
          <p:nvPr/>
        </p:nvSpPr>
        <p:spPr>
          <a:xfrm>
            <a:off x="8343879" y="2253128"/>
            <a:ext cx="3778291" cy="873194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3.960 MM envases </a:t>
            </a:r>
            <a:r>
              <a:rPr lang="es-CL" dirty="0">
                <a:solidFill>
                  <a:schemeClr val="tx1"/>
                </a:solidFill>
              </a:rPr>
              <a:t>para 1,98 millones de toneladas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F0BF50-BD61-6568-DE25-7B29D210AF6D}"/>
              </a:ext>
            </a:extLst>
          </p:cNvPr>
          <p:cNvSpPr/>
          <p:nvPr/>
        </p:nvSpPr>
        <p:spPr>
          <a:xfrm>
            <a:off x="8343879" y="3390433"/>
            <a:ext cx="3778293" cy="873194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2.300 millones de envases para el mercado local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8BF931-EA12-533C-425B-4C19A883643E}"/>
              </a:ext>
            </a:extLst>
          </p:cNvPr>
          <p:cNvSpPr/>
          <p:nvPr/>
        </p:nvSpPr>
        <p:spPr>
          <a:xfrm>
            <a:off x="8343879" y="4465502"/>
            <a:ext cx="3778293" cy="820099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>
                <a:solidFill>
                  <a:schemeClr val="tx1"/>
                </a:solidFill>
              </a:rPr>
              <a:t>965 MM envases </a:t>
            </a:r>
            <a:r>
              <a:rPr lang="es-CL" sz="1600" dirty="0">
                <a:solidFill>
                  <a:schemeClr val="tx1"/>
                </a:solidFill>
              </a:rPr>
              <a:t>para proteína de aves</a:t>
            </a:r>
          </a:p>
          <a:p>
            <a:r>
              <a:rPr lang="es-CL" sz="1600" b="1" dirty="0">
                <a:solidFill>
                  <a:schemeClr val="tx1"/>
                </a:solidFill>
              </a:rPr>
              <a:t>48,2 MM envases según % de mercado.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AD28EA-092D-9900-E88C-2CF83A3CA58E}"/>
              </a:ext>
            </a:extLst>
          </p:cNvPr>
          <p:cNvSpPr/>
          <p:nvPr/>
        </p:nvSpPr>
        <p:spPr>
          <a:xfrm>
            <a:off x="8343878" y="5443483"/>
            <a:ext cx="3778293" cy="820099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$964 MM en ventas de envases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0" name="CuadroTexto 5">
            <a:extLst>
              <a:ext uri="{FF2B5EF4-FFF2-40B4-BE49-F238E27FC236}">
                <a16:creationId xmlns:a16="http://schemas.microsoft.com/office/drawing/2014/main" id="{441F69EF-425C-2CB3-31A0-A00CB4A430C2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Otro Ejemplo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12410FFA-6102-4B29-7D0D-6377FABD6C36}"/>
              </a:ext>
            </a:extLst>
          </p:cNvPr>
          <p:cNvSpPr txBox="1"/>
          <p:nvPr/>
        </p:nvSpPr>
        <p:spPr>
          <a:xfrm>
            <a:off x="-225167" y="82552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latin typeface="Arial Nova Cond" panose="020B0506020202020204" pitchFamily="34" charset="0"/>
              </a:rPr>
              <a:t>Envases para prolongar preservación de proteína animal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6FE9B1-2701-A51C-2AC2-40AF7A5ADF6B}"/>
              </a:ext>
            </a:extLst>
          </p:cNvPr>
          <p:cNvSpPr txBox="1"/>
          <p:nvPr/>
        </p:nvSpPr>
        <p:spPr>
          <a:xfrm>
            <a:off x="1765958" y="1455048"/>
            <a:ext cx="757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TOP DOWN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080121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A19830D-F55B-5F2A-68D2-DA81DEB9F943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Otro Ejemplo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9E61E4A1-F1A1-0A8C-54C2-586FBCB6304B}"/>
              </a:ext>
            </a:extLst>
          </p:cNvPr>
          <p:cNvSpPr txBox="1"/>
          <p:nvPr/>
        </p:nvSpPr>
        <p:spPr>
          <a:xfrm>
            <a:off x="-225167" y="82552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latin typeface="Arial Nova Cond" panose="020B0506020202020204" pitchFamily="34" charset="0"/>
              </a:rPr>
              <a:t>Envases para prolongar preservación de proteína animal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80E908-1C62-A4BC-9AA2-9513A1922BFE}"/>
              </a:ext>
            </a:extLst>
          </p:cNvPr>
          <p:cNvGrpSpPr/>
          <p:nvPr/>
        </p:nvGrpSpPr>
        <p:grpSpPr>
          <a:xfrm>
            <a:off x="3525096" y="1579113"/>
            <a:ext cx="8878065" cy="4943697"/>
            <a:chOff x="1466850" y="1522816"/>
            <a:chExt cx="8878065" cy="494369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8D673E9-33B3-D741-F912-6240E39B9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667" r="32126"/>
            <a:stretch/>
          </p:blipFill>
          <p:spPr>
            <a:xfrm>
              <a:off x="1466850" y="1522816"/>
              <a:ext cx="5981700" cy="4892732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E762E84-9ACB-6C4C-1611-EDDF345269A0}"/>
                </a:ext>
              </a:extLst>
            </p:cNvPr>
            <p:cNvSpPr/>
            <p:nvPr/>
          </p:nvSpPr>
          <p:spPr>
            <a:xfrm rot="10800000">
              <a:off x="4486274" y="2060740"/>
              <a:ext cx="5858641" cy="4405773"/>
            </a:xfrm>
            <a:prstGeom prst="triangle">
              <a:avLst>
                <a:gd name="adj" fmla="val 477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C189F4-DA19-DD71-ADA2-B6AE9A7D437D}"/>
              </a:ext>
            </a:extLst>
          </p:cNvPr>
          <p:cNvSpPr txBox="1"/>
          <p:nvPr/>
        </p:nvSpPr>
        <p:spPr>
          <a:xfrm>
            <a:off x="1765958" y="1455048"/>
            <a:ext cx="757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BOTTOM UP</a:t>
            </a:r>
            <a:endParaRPr lang="es-CL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219935-1414-6944-91B2-530A9F12C58E}"/>
              </a:ext>
            </a:extLst>
          </p:cNvPr>
          <p:cNvSpPr/>
          <p:nvPr/>
        </p:nvSpPr>
        <p:spPr>
          <a:xfrm>
            <a:off x="306009" y="2240496"/>
            <a:ext cx="4356314" cy="885825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Chile importa 582.000 toneladas de carnes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75FC3B-9D19-D500-8F22-D6C5C17B8F6D}"/>
              </a:ext>
            </a:extLst>
          </p:cNvPr>
          <p:cNvSpPr/>
          <p:nvPr/>
        </p:nvSpPr>
        <p:spPr>
          <a:xfrm>
            <a:off x="306009" y="3327907"/>
            <a:ext cx="4362450" cy="885825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El 58% de carnes se consume internamente </a:t>
            </a:r>
            <a:r>
              <a:rPr lang="es-CL" b="1" dirty="0">
                <a:solidFill>
                  <a:schemeClr val="tx1"/>
                </a:solidFill>
              </a:rPr>
              <a:t>(33% bovinos, 23% cerdos y 42% aves).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4CA439-6810-F41C-9081-6B14657A44EF}"/>
              </a:ext>
            </a:extLst>
          </p:cNvPr>
          <p:cNvSpPr/>
          <p:nvPr/>
        </p:nvSpPr>
        <p:spPr>
          <a:xfrm>
            <a:off x="299873" y="5443483"/>
            <a:ext cx="4362450" cy="885825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Se ocupa </a:t>
            </a:r>
            <a:r>
              <a:rPr lang="es-CL" b="1" dirty="0">
                <a:solidFill>
                  <a:schemeClr val="tx1"/>
                </a:solidFill>
              </a:rPr>
              <a:t>1 envase cada 500gr </a:t>
            </a:r>
            <a:r>
              <a:rPr lang="es-CL" dirty="0">
                <a:solidFill>
                  <a:schemeClr val="tx1"/>
                </a:solidFill>
              </a:rPr>
              <a:t>y un envase cuesta en promedio 20 pesos.</a:t>
            </a:r>
          </a:p>
          <a:p>
            <a:r>
              <a:rPr lang="es-CL" dirty="0">
                <a:solidFill>
                  <a:schemeClr val="tx1"/>
                </a:solidFill>
              </a:rPr>
              <a:t>5% Royalty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8DB9C4-3235-CE0F-8EBB-6306A7845F59}"/>
              </a:ext>
            </a:extLst>
          </p:cNvPr>
          <p:cNvSpPr/>
          <p:nvPr/>
        </p:nvSpPr>
        <p:spPr>
          <a:xfrm>
            <a:off x="306009" y="4385695"/>
            <a:ext cx="4362450" cy="885825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Se busca transferir licencia a proveedor del sector de aves (</a:t>
            </a:r>
            <a:r>
              <a:rPr lang="es-CL" b="1" dirty="0">
                <a:solidFill>
                  <a:schemeClr val="tx1"/>
                </a:solidFill>
              </a:rPr>
              <a:t>5% del sector productor de carnes de aves – 24.100 ton</a:t>
            </a:r>
            <a:r>
              <a:rPr lang="es-CL" dirty="0">
                <a:solidFill>
                  <a:schemeClr val="tx1"/>
                </a:solidFill>
              </a:rPr>
              <a:t>).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7800DA-7D4F-573F-75F2-FAF6A89DF1E1}"/>
              </a:ext>
            </a:extLst>
          </p:cNvPr>
          <p:cNvSpPr/>
          <p:nvPr/>
        </p:nvSpPr>
        <p:spPr>
          <a:xfrm>
            <a:off x="8343879" y="2253128"/>
            <a:ext cx="3778291" cy="873194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$69.000 millones por </a:t>
            </a:r>
            <a:r>
              <a:rPr lang="es-CL" dirty="0">
                <a:solidFill>
                  <a:schemeClr val="tx1"/>
                </a:solidFill>
              </a:rPr>
              <a:t>3.460 millones de envases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56F254-308F-3568-33C5-3220A303DFA6}"/>
              </a:ext>
            </a:extLst>
          </p:cNvPr>
          <p:cNvSpPr/>
          <p:nvPr/>
        </p:nvSpPr>
        <p:spPr>
          <a:xfrm>
            <a:off x="8343879" y="3390433"/>
            <a:ext cx="3778293" cy="873194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 dirty="0">
                <a:solidFill>
                  <a:schemeClr val="tx1"/>
                </a:solidFill>
              </a:rPr>
              <a:t>Bovinos: 379K Bovinos</a:t>
            </a:r>
          </a:p>
          <a:p>
            <a:r>
              <a:rPr lang="es-CL" sz="1400" b="1" dirty="0">
                <a:solidFill>
                  <a:schemeClr val="tx1"/>
                </a:solidFill>
              </a:rPr>
              <a:t>Cerdos: 264K ton</a:t>
            </a:r>
          </a:p>
          <a:p>
            <a:r>
              <a:rPr lang="es-CL" sz="1400" b="1" dirty="0">
                <a:solidFill>
                  <a:schemeClr val="tx1"/>
                </a:solidFill>
              </a:rPr>
              <a:t>Aves: 482K ton</a:t>
            </a:r>
          </a:p>
          <a:p>
            <a:r>
              <a:rPr lang="es-CL" sz="1400" b="1" dirty="0">
                <a:solidFill>
                  <a:schemeClr val="tx1"/>
                </a:solidFill>
              </a:rPr>
              <a:t>Total: 1.148K ton </a:t>
            </a:r>
            <a:r>
              <a:rPr lang="es-CL" sz="1400" b="1" dirty="0" err="1">
                <a:solidFill>
                  <a:schemeClr val="tx1"/>
                </a:solidFill>
              </a:rPr>
              <a:t>aprox</a:t>
            </a:r>
            <a:endParaRPr lang="es-CL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271B7E-0282-ED59-4BF4-11D51F32C58E}"/>
              </a:ext>
            </a:extLst>
          </p:cNvPr>
          <p:cNvSpPr/>
          <p:nvPr/>
        </p:nvSpPr>
        <p:spPr>
          <a:xfrm>
            <a:off x="8343876" y="5445604"/>
            <a:ext cx="3778293" cy="820099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$48.200.000 en Royalty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609E3D-8A60-C422-0633-C73AF2E2DDAD}"/>
              </a:ext>
            </a:extLst>
          </p:cNvPr>
          <p:cNvSpPr/>
          <p:nvPr/>
        </p:nvSpPr>
        <p:spPr>
          <a:xfrm>
            <a:off x="8343877" y="4547636"/>
            <a:ext cx="3778293" cy="820099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$964 MM en ventas de envases a empresa productora de carne de aves.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08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4092331-F356-62BE-4DF8-4AFEB37DB0E9}"/>
              </a:ext>
            </a:extLst>
          </p:cNvPr>
          <p:cNvSpPr/>
          <p:nvPr/>
        </p:nvSpPr>
        <p:spPr>
          <a:xfrm>
            <a:off x="0" y="0"/>
            <a:ext cx="312057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4C4049-0787-83F1-29DD-CE11A3B526D7}"/>
              </a:ext>
            </a:extLst>
          </p:cNvPr>
          <p:cNvSpPr txBox="1"/>
          <p:nvPr/>
        </p:nvSpPr>
        <p:spPr>
          <a:xfrm>
            <a:off x="195971" y="2744380"/>
            <a:ext cx="283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</a:rPr>
              <a:t>xxxx</a:t>
            </a:r>
            <a:r>
              <a:rPr lang="es-CL" dirty="0">
                <a:solidFill>
                  <a:prstClr val="white"/>
                </a:solidFill>
                <a:latin typeface="Arial Nova Cond" panose="020B0506020202020204" pitchFamily="34" charset="0"/>
              </a:rPr>
              <a:t>?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417BCD0-8B41-CE94-6A87-2D42C042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 rot="19287700">
            <a:off x="1081117" y="-12330"/>
            <a:ext cx="1194301" cy="11943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F1B497B-9DE9-45D3-83B6-D16BDFA81947}"/>
              </a:ext>
            </a:extLst>
          </p:cNvPr>
          <p:cNvSpPr txBox="1"/>
          <p:nvPr/>
        </p:nvSpPr>
        <p:spPr>
          <a:xfrm>
            <a:off x="19170" y="1325847"/>
            <a:ext cx="3038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Actividad: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prstClr val="white"/>
                </a:solidFill>
                <a:latin typeface="Arial Black" panose="020B0A04020102020204" pitchFamily="34" charset="0"/>
              </a:rPr>
              <a:t>Estimación de Mercado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9" name="Picture 4" descr="Resultado de imagen para fast times icon">
            <a:extLst>
              <a:ext uri="{FF2B5EF4-FFF2-40B4-BE49-F238E27FC236}">
                <a16:creationId xmlns:a16="http://schemas.microsoft.com/office/drawing/2014/main" id="{D0187E1A-8C88-8F28-3D3C-C0755881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7" y="5261479"/>
            <a:ext cx="1451376" cy="14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06530C6-6B83-86D8-8B5C-A9864748906A}"/>
              </a:ext>
            </a:extLst>
          </p:cNvPr>
          <p:cNvSpPr txBox="1"/>
          <p:nvPr/>
        </p:nvSpPr>
        <p:spPr>
          <a:xfrm>
            <a:off x="230813" y="4867130"/>
            <a:ext cx="265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20 minutos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E856168-B5A5-40DE-A075-BCEFABA3F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384" y="1309142"/>
            <a:ext cx="8603380" cy="47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8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0ABC8E-86D3-E9F5-819B-B683A2376E8D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Pasos para estimar tamaño de mercado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2F4CD0-10A2-A9BB-C40C-14DE7D955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39" y="943457"/>
            <a:ext cx="5709695" cy="57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27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820C76-4963-AB6E-CC82-110AE26A7637}"/>
              </a:ext>
            </a:extLst>
          </p:cNvPr>
          <p:cNvSpPr txBox="1"/>
          <p:nvPr/>
        </p:nvSpPr>
        <p:spPr>
          <a:xfrm>
            <a:off x="2017486" y="603883"/>
            <a:ext cx="840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rgbClr val="C00000"/>
                </a:solidFill>
                <a:latin typeface="Arial Black" panose="020B0A04020102020204" pitchFamily="34" charset="0"/>
              </a:rPr>
              <a:t>Impacto</a:t>
            </a:r>
          </a:p>
        </p:txBody>
      </p:sp>
      <p:sp>
        <p:nvSpPr>
          <p:cNvPr id="6" name="Llaves 5">
            <a:extLst>
              <a:ext uri="{FF2B5EF4-FFF2-40B4-BE49-F238E27FC236}">
                <a16:creationId xmlns:a16="http://schemas.microsoft.com/office/drawing/2014/main" id="{FD2E296C-31D3-B8F1-2A65-E92F854B679F}"/>
              </a:ext>
            </a:extLst>
          </p:cNvPr>
          <p:cNvSpPr/>
          <p:nvPr/>
        </p:nvSpPr>
        <p:spPr>
          <a:xfrm>
            <a:off x="1727200" y="4107822"/>
            <a:ext cx="9144000" cy="2017486"/>
          </a:xfrm>
          <a:prstGeom prst="bracePai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4" descr="Resultado de imagen para econÃ³mico">
            <a:extLst>
              <a:ext uri="{FF2B5EF4-FFF2-40B4-BE49-F238E27FC236}">
                <a16:creationId xmlns:a16="http://schemas.microsoft.com/office/drawing/2014/main" id="{A8579D95-0FED-0610-43C1-D99EA242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8" y="2286996"/>
            <a:ext cx="3872956" cy="32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para society">
            <a:extLst>
              <a:ext uri="{FF2B5EF4-FFF2-40B4-BE49-F238E27FC236}">
                <a16:creationId xmlns:a16="http://schemas.microsoft.com/office/drawing/2014/main" id="{69CCD9B2-0BF3-86A0-85A0-0E25D4CC3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/>
          <a:stretch/>
        </p:blipFill>
        <p:spPr bwMode="auto">
          <a:xfrm>
            <a:off x="4218639" y="2805662"/>
            <a:ext cx="3877648" cy="30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n relacionada">
            <a:extLst>
              <a:ext uri="{FF2B5EF4-FFF2-40B4-BE49-F238E27FC236}">
                <a16:creationId xmlns:a16="http://schemas.microsoft.com/office/drawing/2014/main" id="{886BC76B-F5D1-A73B-A825-5BBDC63A3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r="20070"/>
          <a:stretch/>
        </p:blipFill>
        <p:spPr bwMode="auto">
          <a:xfrm>
            <a:off x="8294571" y="2242504"/>
            <a:ext cx="3232053" cy="34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54FE37D-452C-1108-1397-26D049E16891}"/>
              </a:ext>
            </a:extLst>
          </p:cNvPr>
          <p:cNvSpPr/>
          <p:nvPr/>
        </p:nvSpPr>
        <p:spPr>
          <a:xfrm>
            <a:off x="142931" y="1865366"/>
            <a:ext cx="3974332" cy="402771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765CC34-FF57-64B7-F9C3-F74B638F540B}"/>
              </a:ext>
            </a:extLst>
          </p:cNvPr>
          <p:cNvSpPr/>
          <p:nvPr/>
        </p:nvSpPr>
        <p:spPr>
          <a:xfrm>
            <a:off x="4117263" y="1865366"/>
            <a:ext cx="3974332" cy="402771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FB61A2-84F9-4C62-7940-DB9BF04ADCC5}"/>
              </a:ext>
            </a:extLst>
          </p:cNvPr>
          <p:cNvSpPr/>
          <p:nvPr/>
        </p:nvSpPr>
        <p:spPr>
          <a:xfrm>
            <a:off x="8095254" y="1865366"/>
            <a:ext cx="3974332" cy="402771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E0FD792-0362-BB2D-825E-1DB7C0F89F24}"/>
              </a:ext>
            </a:extLst>
          </p:cNvPr>
          <p:cNvSpPr txBox="1"/>
          <p:nvPr/>
        </p:nvSpPr>
        <p:spPr>
          <a:xfrm>
            <a:off x="-239612" y="1302912"/>
            <a:ext cx="431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Económico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69C9224-2F2E-DF4E-07A6-08B7C2429C8D}"/>
              </a:ext>
            </a:extLst>
          </p:cNvPr>
          <p:cNvSpPr txBox="1"/>
          <p:nvPr/>
        </p:nvSpPr>
        <p:spPr>
          <a:xfrm>
            <a:off x="3904802" y="1302912"/>
            <a:ext cx="431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Social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B3EBC89-D854-24BF-786E-EC47308C4102}"/>
              </a:ext>
            </a:extLst>
          </p:cNvPr>
          <p:cNvSpPr txBox="1"/>
          <p:nvPr/>
        </p:nvSpPr>
        <p:spPr>
          <a:xfrm>
            <a:off x="7925172" y="1302912"/>
            <a:ext cx="431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Ambiental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BF6E2F1-2CD5-623D-F07F-A501FEA1BC82}"/>
              </a:ext>
            </a:extLst>
          </p:cNvPr>
          <p:cNvSpPr/>
          <p:nvPr/>
        </p:nvSpPr>
        <p:spPr>
          <a:xfrm>
            <a:off x="260924" y="5923118"/>
            <a:ext cx="3957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i="1" dirty="0">
                <a:solidFill>
                  <a:srgbClr val="000000"/>
                </a:solidFill>
                <a:latin typeface="Helvetica" panose="020B0604020202020204" pitchFamily="34" charset="0"/>
              </a:rPr>
              <a:t>Aporte al crecimiento económico local, regional e internacional.  </a:t>
            </a:r>
            <a:endParaRPr lang="es-CL" i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38D2BDC-982D-7DF4-AF9E-E0C60247CA2F}"/>
              </a:ext>
            </a:extLst>
          </p:cNvPr>
          <p:cNvSpPr/>
          <p:nvPr/>
        </p:nvSpPr>
        <p:spPr>
          <a:xfrm>
            <a:off x="4012161" y="5923118"/>
            <a:ext cx="4372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i="1" dirty="0">
                <a:solidFill>
                  <a:srgbClr val="000000"/>
                </a:solidFill>
                <a:latin typeface="Helvetica" panose="020B0604020202020204" pitchFamily="34" charset="0"/>
              </a:rPr>
              <a:t>Aporte en la calidad de vida de las personas (clientes internos y externos).  </a:t>
            </a:r>
            <a:endParaRPr lang="es-CL" i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9C221DE-A254-794B-173E-2ABC74C26E77}"/>
              </a:ext>
            </a:extLst>
          </p:cNvPr>
          <p:cNvSpPr/>
          <p:nvPr/>
        </p:nvSpPr>
        <p:spPr>
          <a:xfrm>
            <a:off x="8432179" y="5921394"/>
            <a:ext cx="3094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i="1" dirty="0">
                <a:solidFill>
                  <a:srgbClr val="000000"/>
                </a:solidFill>
                <a:latin typeface="Helvetica" panose="020B0604020202020204" pitchFamily="34" charset="0"/>
              </a:rPr>
              <a:t>Aporte en la preservación del medio ambiente.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1806138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44F7A7-BCBD-F459-59D7-F703FC348804}"/>
              </a:ext>
            </a:extLst>
          </p:cNvPr>
          <p:cNvSpPr txBox="1"/>
          <p:nvPr/>
        </p:nvSpPr>
        <p:spPr>
          <a:xfrm>
            <a:off x="1930627" y="640062"/>
            <a:ext cx="840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Medición </a:t>
            </a:r>
            <a:r>
              <a:rPr lang="es-CL" sz="4000" dirty="0">
                <a:solidFill>
                  <a:srgbClr val="C00000"/>
                </a:solidFill>
                <a:latin typeface="Arial Black" panose="020B0A04020102020204" pitchFamily="34" charset="0"/>
              </a:rPr>
              <a:t>Impacto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1C26037-EF19-7A9F-ACE0-DC673E92554D}"/>
              </a:ext>
            </a:extLst>
          </p:cNvPr>
          <p:cNvGrpSpPr/>
          <p:nvPr/>
        </p:nvGrpSpPr>
        <p:grpSpPr>
          <a:xfrm>
            <a:off x="5087226" y="1685047"/>
            <a:ext cx="2155937" cy="702822"/>
            <a:chOff x="178474" y="5363641"/>
            <a:chExt cx="2891863" cy="942729"/>
          </a:xfrm>
        </p:grpSpPr>
        <p:pic>
          <p:nvPicPr>
            <p:cNvPr id="6" name="Picture 10" descr="Ecozone">
              <a:extLst>
                <a:ext uri="{FF2B5EF4-FFF2-40B4-BE49-F238E27FC236}">
                  <a16:creationId xmlns:a16="http://schemas.microsoft.com/office/drawing/2014/main" id="{A0EB30DF-2265-4B92-CB75-B20C6C29D8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57" r="40999"/>
            <a:stretch/>
          </p:blipFill>
          <p:spPr bwMode="auto">
            <a:xfrm>
              <a:off x="192988" y="5363641"/>
              <a:ext cx="2877349" cy="45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cozone">
              <a:extLst>
                <a:ext uri="{FF2B5EF4-FFF2-40B4-BE49-F238E27FC236}">
                  <a16:creationId xmlns:a16="http://schemas.microsoft.com/office/drawing/2014/main" id="{2A4AFC57-F206-4320-1837-518BD8CF6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33" t="81957"/>
            <a:stretch/>
          </p:blipFill>
          <p:spPr bwMode="auto">
            <a:xfrm>
              <a:off x="178474" y="5847506"/>
              <a:ext cx="1895475" cy="45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10" descr="Ecozone">
            <a:extLst>
              <a:ext uri="{FF2B5EF4-FFF2-40B4-BE49-F238E27FC236}">
                <a16:creationId xmlns:a16="http://schemas.microsoft.com/office/drawing/2014/main" id="{F3B0CE73-A4F1-BC12-EB13-C341BB496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r="25829" b="21846"/>
          <a:stretch/>
        </p:blipFill>
        <p:spPr bwMode="auto">
          <a:xfrm>
            <a:off x="4114826" y="1685047"/>
            <a:ext cx="931232" cy="7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laves 8">
            <a:extLst>
              <a:ext uri="{FF2B5EF4-FFF2-40B4-BE49-F238E27FC236}">
                <a16:creationId xmlns:a16="http://schemas.microsoft.com/office/drawing/2014/main" id="{C83C6DDD-2D54-BDED-4F3A-62289F84E1C9}"/>
              </a:ext>
            </a:extLst>
          </p:cNvPr>
          <p:cNvSpPr/>
          <p:nvPr/>
        </p:nvSpPr>
        <p:spPr>
          <a:xfrm>
            <a:off x="1536630" y="3878377"/>
            <a:ext cx="9144000" cy="2017486"/>
          </a:xfrm>
          <a:prstGeom prst="bracePai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981B507-FAA6-BAE9-ACCD-02D07AC4A224}"/>
              </a:ext>
            </a:extLst>
          </p:cNvPr>
          <p:cNvSpPr/>
          <p:nvPr/>
        </p:nvSpPr>
        <p:spPr>
          <a:xfrm>
            <a:off x="3414836" y="3704207"/>
            <a:ext cx="2438400" cy="2438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DD4B6CE-46D7-E5C6-83A0-284A5221F8BB}"/>
              </a:ext>
            </a:extLst>
          </p:cNvPr>
          <p:cNvSpPr/>
          <p:nvPr/>
        </p:nvSpPr>
        <p:spPr>
          <a:xfrm>
            <a:off x="6234933" y="3704207"/>
            <a:ext cx="2438400" cy="2438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8E396B3-BECD-BABB-640C-12987283B3CD}"/>
              </a:ext>
            </a:extLst>
          </p:cNvPr>
          <p:cNvSpPr/>
          <p:nvPr/>
        </p:nvSpPr>
        <p:spPr>
          <a:xfrm>
            <a:off x="9055030" y="3704207"/>
            <a:ext cx="2438400" cy="2438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D1402E-C70B-EF1C-5712-8EA049C9D863}"/>
              </a:ext>
            </a:extLst>
          </p:cNvPr>
          <p:cNvSpPr txBox="1"/>
          <p:nvPr/>
        </p:nvSpPr>
        <p:spPr>
          <a:xfrm>
            <a:off x="9266577" y="488212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Ahorro costo en salud respiratoria en poblaciones de 20.000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EA00EB-0881-DAF6-6BDF-AB5EC31E7430}"/>
              </a:ext>
            </a:extLst>
          </p:cNvPr>
          <p:cNvSpPr txBox="1"/>
          <p:nvPr/>
        </p:nvSpPr>
        <p:spPr>
          <a:xfrm>
            <a:off x="6405806" y="452873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Disminución de contaminación del aire por polución, asentamientos aledaños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EBA8718-5294-7511-2F47-3C485E0FEB3F}"/>
              </a:ext>
            </a:extLst>
          </p:cNvPr>
          <p:cNvSpPr txBox="1"/>
          <p:nvPr/>
        </p:nvSpPr>
        <p:spPr>
          <a:xfrm>
            <a:off x="9207430" y="4042685"/>
            <a:ext cx="2099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latin typeface="+mj-lt"/>
              </a:rPr>
              <a:t>CLP$</a:t>
            </a:r>
            <a:r>
              <a:rPr lang="es-CL" sz="3200" b="1" dirty="0">
                <a:latin typeface="Arial Black" panose="020B0A04020102020204" pitchFamily="34" charset="0"/>
              </a:rPr>
              <a:t>1.500</a:t>
            </a:r>
            <a:r>
              <a:rPr lang="es-CL" dirty="0"/>
              <a:t> </a:t>
            </a:r>
          </a:p>
          <a:p>
            <a:pPr algn="ctr"/>
            <a:r>
              <a:rPr lang="es-CL" dirty="0"/>
              <a:t>millones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594B80-49EB-FAB1-863C-E1537B020EF0}"/>
              </a:ext>
            </a:extLst>
          </p:cNvPr>
          <p:cNvSpPr txBox="1"/>
          <p:nvPr/>
        </p:nvSpPr>
        <p:spPr>
          <a:xfrm>
            <a:off x="6404386" y="4007515"/>
            <a:ext cx="209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rial Black" panose="020B0A04020102020204" pitchFamily="34" charset="0"/>
              </a:rPr>
              <a:t>50%</a:t>
            </a:r>
            <a:r>
              <a:rPr lang="es-CL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F9B76A9-ED8C-B60B-98DB-931276994EF1}"/>
              </a:ext>
            </a:extLst>
          </p:cNvPr>
          <p:cNvSpPr txBox="1"/>
          <p:nvPr/>
        </p:nvSpPr>
        <p:spPr>
          <a:xfrm>
            <a:off x="3401081" y="3996805"/>
            <a:ext cx="2473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b="1" dirty="0">
                <a:latin typeface="Arial Black" panose="020B0A04020102020204" pitchFamily="34" charset="0"/>
              </a:rPr>
              <a:t>Mejora Imagen RSE</a:t>
            </a:r>
            <a:endParaRPr lang="es-CL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E53FD9B-BE3A-60B3-32D6-077AEC45D245}"/>
              </a:ext>
            </a:extLst>
          </p:cNvPr>
          <p:cNvSpPr/>
          <p:nvPr/>
        </p:nvSpPr>
        <p:spPr>
          <a:xfrm>
            <a:off x="580984" y="3704207"/>
            <a:ext cx="2438400" cy="2438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538092E-464E-D600-984D-8D35DADD8B95}"/>
              </a:ext>
            </a:extLst>
          </p:cNvPr>
          <p:cNvSpPr txBox="1"/>
          <p:nvPr/>
        </p:nvSpPr>
        <p:spPr>
          <a:xfrm>
            <a:off x="793956" y="4008356"/>
            <a:ext cx="20388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rial Black" panose="020B0A04020102020204" pitchFamily="34" charset="0"/>
              </a:rPr>
              <a:t>US$10 </a:t>
            </a:r>
            <a:r>
              <a:rPr lang="es-CL" dirty="0"/>
              <a:t> </a:t>
            </a:r>
          </a:p>
          <a:p>
            <a:pPr algn="ctr"/>
            <a:r>
              <a:rPr lang="es-CL" dirty="0"/>
              <a:t>millones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9E4926-BA93-9396-B70D-33F760D5BC55}"/>
              </a:ext>
            </a:extLst>
          </p:cNvPr>
          <p:cNvSpPr txBox="1"/>
          <p:nvPr/>
        </p:nvSpPr>
        <p:spPr>
          <a:xfrm>
            <a:off x="3575528" y="489801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De parte de la sociedad hacia las empresas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C2E8955-6CCC-8E4F-DE0A-169C6D11C58D}"/>
              </a:ext>
            </a:extLst>
          </p:cNvPr>
          <p:cNvSpPr txBox="1"/>
          <p:nvPr/>
        </p:nvSpPr>
        <p:spPr>
          <a:xfrm>
            <a:off x="745294" y="4852545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Empresas implementadoras y mantenedoras de tecnología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9B703C6-0530-45EC-8293-DAB29F028E34}"/>
              </a:ext>
            </a:extLst>
          </p:cNvPr>
          <p:cNvSpPr txBox="1"/>
          <p:nvPr/>
        </p:nvSpPr>
        <p:spPr>
          <a:xfrm>
            <a:off x="1110692" y="2610566"/>
            <a:ext cx="431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Económico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FEDE5F-FB82-FA4C-1748-FA7CECF390CA}"/>
              </a:ext>
            </a:extLst>
          </p:cNvPr>
          <p:cNvSpPr txBox="1"/>
          <p:nvPr/>
        </p:nvSpPr>
        <p:spPr>
          <a:xfrm>
            <a:off x="9055030" y="261056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accent5"/>
                </a:solidFill>
                <a:latin typeface="Arial Black" panose="020B0A04020102020204" pitchFamily="34" charset="0"/>
              </a:rPr>
              <a:t>Social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A5FCADA-645D-A0C1-1546-7AB18E381429}"/>
              </a:ext>
            </a:extLst>
          </p:cNvPr>
          <p:cNvSpPr txBox="1"/>
          <p:nvPr/>
        </p:nvSpPr>
        <p:spPr>
          <a:xfrm>
            <a:off x="6234933" y="261056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accent6"/>
                </a:solidFill>
                <a:latin typeface="Arial Black" panose="020B0A04020102020204" pitchFamily="34" charset="0"/>
              </a:rPr>
              <a:t>Ambiental</a:t>
            </a:r>
          </a:p>
        </p:txBody>
      </p:sp>
    </p:spTree>
    <p:extLst>
      <p:ext uri="{BB962C8B-B14F-4D97-AF65-F5344CB8AC3E}">
        <p14:creationId xmlns:p14="http://schemas.microsoft.com/office/powerpoint/2010/main" val="66423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D613860-636B-4BED-9A5F-35DE655901D1}"/>
              </a:ext>
            </a:extLst>
          </p:cNvPr>
          <p:cNvSpPr txBox="1"/>
          <p:nvPr/>
        </p:nvSpPr>
        <p:spPr>
          <a:xfrm>
            <a:off x="854019" y="369674"/>
            <a:ext cx="1088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s-CL" sz="3200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</a:rPr>
              <a:t>¿Quiénes </a:t>
            </a:r>
            <a:r>
              <a:rPr lang="es-CL" sz="32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somos</a:t>
            </a:r>
            <a:r>
              <a:rPr lang="es-CL" sz="3200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</a:rPr>
              <a:t>?</a:t>
            </a:r>
            <a:endParaRPr lang="es-CL" sz="32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72953D4-E6FB-480B-8CF9-9D63720D049E}"/>
              </a:ext>
            </a:extLst>
          </p:cNvPr>
          <p:cNvSpPr/>
          <p:nvPr/>
        </p:nvSpPr>
        <p:spPr>
          <a:xfrm rot="16200000">
            <a:off x="11178700" y="673109"/>
            <a:ext cx="57621" cy="6378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AC703BA4-A845-4DF8-877C-F498C4257A7D}"/>
              </a:ext>
            </a:extLst>
          </p:cNvPr>
          <p:cNvSpPr/>
          <p:nvPr/>
        </p:nvSpPr>
        <p:spPr>
          <a:xfrm>
            <a:off x="0" y="6576859"/>
            <a:ext cx="12386497" cy="301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39F87BF-AFF6-4DF3-87F1-D650E81DF2BC}"/>
              </a:ext>
            </a:extLst>
          </p:cNvPr>
          <p:cNvSpPr/>
          <p:nvPr/>
        </p:nvSpPr>
        <p:spPr>
          <a:xfrm rot="20921100">
            <a:off x="6241600" y="6337235"/>
            <a:ext cx="7322110" cy="1026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8" name="Picture 4" descr="Favicon 192">
            <a:extLst>
              <a:ext uri="{FF2B5EF4-FFF2-40B4-BE49-F238E27FC236}">
                <a16:creationId xmlns:a16="http://schemas.microsoft.com/office/drawing/2014/main" id="{B95D4E43-9398-483B-950A-6B155195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2559" y="6055908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6210A8CA-7E3E-B90B-E5B9-D0137DA24513}"/>
              </a:ext>
            </a:extLst>
          </p:cNvPr>
          <p:cNvSpPr txBox="1"/>
          <p:nvPr/>
        </p:nvSpPr>
        <p:spPr>
          <a:xfrm rot="20927580">
            <a:off x="8527420" y="6457885"/>
            <a:ext cx="2350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Impacta</a:t>
            </a:r>
            <a:r>
              <a:rPr lang="es-CL" sz="16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 USACH 2.0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1B6137-D86E-CA16-E510-01492FDE0EA6}"/>
              </a:ext>
            </a:extLst>
          </p:cNvPr>
          <p:cNvSpPr txBox="1"/>
          <p:nvPr/>
        </p:nvSpPr>
        <p:spPr>
          <a:xfrm>
            <a:off x="503239" y="221817"/>
            <a:ext cx="646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s-CL" sz="2400" b="1" dirty="0">
                <a:solidFill>
                  <a:srgbClr val="44546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Facilitadores</a:t>
            </a:r>
          </a:p>
        </p:txBody>
      </p:sp>
      <p:pic>
        <p:nvPicPr>
          <p:cNvPr id="3" name="Picture 8" descr="Nuestro Equipo">
            <a:extLst>
              <a:ext uri="{FF2B5EF4-FFF2-40B4-BE49-F238E27FC236}">
                <a16:creationId xmlns:a16="http://schemas.microsoft.com/office/drawing/2014/main" id="{BC552FC0-3E29-3167-2BFF-157319001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318" y="1227242"/>
            <a:ext cx="2057567" cy="205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Resultado de imagen para linkedin">
            <a:hlinkClick r:id="rId4"/>
            <a:extLst>
              <a:ext uri="{FF2B5EF4-FFF2-40B4-BE49-F238E27FC236}">
                <a16:creationId xmlns:a16="http://schemas.microsoft.com/office/drawing/2014/main" id="{DA2893A6-E2F1-8051-297F-75D3813E9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ACACAC"/>
              </a:clrFrom>
              <a:clrTo>
                <a:srgbClr val="ACACAC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3" r="12677"/>
          <a:stretch/>
        </p:blipFill>
        <p:spPr bwMode="auto">
          <a:xfrm>
            <a:off x="6515593" y="1241673"/>
            <a:ext cx="348533" cy="3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BE898F-54FC-E210-8BEE-07CC57BD17F1}"/>
              </a:ext>
            </a:extLst>
          </p:cNvPr>
          <p:cNvSpPr txBox="1"/>
          <p:nvPr/>
        </p:nvSpPr>
        <p:spPr>
          <a:xfrm>
            <a:off x="6505646" y="3277613"/>
            <a:ext cx="1946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Javier Gavilán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B633B7-BFF3-1081-134C-C343AD6CF487}"/>
              </a:ext>
            </a:extLst>
          </p:cNvPr>
          <p:cNvSpPr txBox="1"/>
          <p:nvPr/>
        </p:nvSpPr>
        <p:spPr>
          <a:xfrm>
            <a:off x="6505646" y="3627296"/>
            <a:ext cx="19468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3175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HP Simplified" panose="020B0604020204020204" pitchFamily="34" charset="0"/>
              </a:defRPr>
            </a:lvl1pPr>
          </a:lstStyle>
          <a:p>
            <a:pPr algn="ctr"/>
            <a:r>
              <a:rPr lang="es-CL" sz="1050" b="1" kern="0" dirty="0">
                <a:solidFill>
                  <a:schemeClr val="tx1"/>
                </a:solidFill>
                <a:latin typeface="Arial Nova Cond" panose="020B0506020202020204" pitchFamily="34" charset="0"/>
              </a:rPr>
              <a:t>Consultor</a:t>
            </a:r>
            <a:r>
              <a:rPr lang="es-CL" b="1" dirty="0">
                <a:solidFill>
                  <a:schemeClr val="tx1"/>
                </a:solidFill>
              </a:rPr>
              <a:t> </a:t>
            </a:r>
            <a:r>
              <a:rPr lang="es-CL" sz="1050" b="1" kern="0" dirty="0">
                <a:solidFill>
                  <a:schemeClr val="tx1"/>
                </a:solidFill>
                <a:latin typeface="Arial Nova Cond" panose="020B0506020202020204" pitchFamily="34" charset="0"/>
              </a:rPr>
              <a:t>Senior</a:t>
            </a:r>
          </a:p>
        </p:txBody>
      </p:sp>
      <p:pic>
        <p:nvPicPr>
          <p:cNvPr id="9" name="Picture 2" descr="Nuestro Equipo">
            <a:extLst>
              <a:ext uri="{FF2B5EF4-FFF2-40B4-BE49-F238E27FC236}">
                <a16:creationId xmlns:a16="http://schemas.microsoft.com/office/drawing/2014/main" id="{D4EAB896-C648-8F14-1FCC-848E2C9B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410" y="1239986"/>
            <a:ext cx="2061573" cy="20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4EEB99E-5442-C7C9-F923-086ED0447F95}"/>
              </a:ext>
            </a:extLst>
          </p:cNvPr>
          <p:cNvSpPr txBox="1"/>
          <p:nvPr/>
        </p:nvSpPr>
        <p:spPr>
          <a:xfrm>
            <a:off x="2160774" y="3885663"/>
            <a:ext cx="2178006" cy="148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175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HP Simplified" panose="020B0604020204020204" pitchFamily="34" charset="0"/>
              </a:defRPr>
            </a:lvl1pPr>
          </a:lstStyle>
          <a:p>
            <a:r>
              <a:rPr lang="es-CL" dirty="0">
                <a:solidFill>
                  <a:schemeClr val="tx1"/>
                </a:solidFill>
              </a:rPr>
              <a:t>Bioquímica, Universidad de Santiago de Chile. Mg (c) en Gestión Tecnológica, Mención Biotecnología, Universidad de Santiago de Chile.</a:t>
            </a:r>
          </a:p>
          <a:p>
            <a:r>
              <a:rPr lang="es-CL" dirty="0">
                <a:solidFill>
                  <a:schemeClr val="tx1"/>
                </a:solidFill>
              </a:rPr>
              <a:t>+7 años de experiencia en proyectos de innovación tecnológica, realizando mentorías y asesorías técnicas en análisis y valorización de tecnologías, estrategias de PI, validación comercial de tecnologías, entre otros.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366E7A2-29B6-645B-B8F8-C0143B278DA1}"/>
              </a:ext>
            </a:extLst>
          </p:cNvPr>
          <p:cNvSpPr txBox="1"/>
          <p:nvPr/>
        </p:nvSpPr>
        <p:spPr>
          <a:xfrm>
            <a:off x="2127033" y="3270771"/>
            <a:ext cx="1946805" cy="37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Elena </a:t>
            </a:r>
            <a:r>
              <a:rPr kumimoji="0" lang="es-CL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Barindelli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F9A7B0-625F-5690-24DC-AB1E34A3B5E9}"/>
              </a:ext>
            </a:extLst>
          </p:cNvPr>
          <p:cNvSpPr txBox="1"/>
          <p:nvPr/>
        </p:nvSpPr>
        <p:spPr>
          <a:xfrm>
            <a:off x="2127033" y="3605345"/>
            <a:ext cx="1946805" cy="2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3175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HP Simplified" panose="020B0604020204020204" pitchFamily="34" charset="0"/>
              </a:defRPr>
            </a:lvl1pPr>
          </a:lstStyle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 Cond" panose="020B0506020202020204" pitchFamily="34" charset="0"/>
              </a:rPr>
              <a:t>Consultora Senior</a:t>
            </a:r>
          </a:p>
        </p:txBody>
      </p:sp>
      <p:pic>
        <p:nvPicPr>
          <p:cNvPr id="14" name="Picture 10" descr="Resultado de imagen para linkedin">
            <a:hlinkClick r:id="rId8"/>
            <a:extLst>
              <a:ext uri="{FF2B5EF4-FFF2-40B4-BE49-F238E27FC236}">
                <a16:creationId xmlns:a16="http://schemas.microsoft.com/office/drawing/2014/main" id="{F154ECB4-4013-4027-5A14-9DED1AADA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ACACAC"/>
              </a:clrFrom>
              <a:clrTo>
                <a:srgbClr val="ACACAC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433" r="12677"/>
          <a:stretch/>
        </p:blipFill>
        <p:spPr bwMode="auto">
          <a:xfrm>
            <a:off x="2131004" y="1229647"/>
            <a:ext cx="348533" cy="3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6DF6ACBF-7344-2BB4-90A0-2EF87B45FA11}"/>
              </a:ext>
            </a:extLst>
          </p:cNvPr>
          <p:cNvSpPr txBox="1"/>
          <p:nvPr/>
        </p:nvSpPr>
        <p:spPr>
          <a:xfrm>
            <a:off x="6420650" y="3876576"/>
            <a:ext cx="2228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/>
            <a:r>
              <a:rPr lang="es-CL" sz="900" dirty="0">
                <a:solidFill>
                  <a:schemeClr val="tx1"/>
                </a:solidFill>
                <a:latin typeface="HP Simplified" panose="020B0604020204020204" pitchFamily="34" charset="0"/>
              </a:rPr>
              <a:t>Ingeniero Civil Industrial, Universidad de Chile.</a:t>
            </a:r>
          </a:p>
          <a:p>
            <a:pPr marL="3175"/>
            <a:r>
              <a:rPr lang="es-CL" sz="900" dirty="0">
                <a:solidFill>
                  <a:schemeClr val="tx1"/>
                </a:solidFill>
                <a:latin typeface="HP Simplified" panose="020B0604020204020204" pitchFamily="34" charset="0"/>
              </a:rPr>
              <a:t>+8 años de experiencia como emprendedor y gestión de portafolio de emprendimientos.</a:t>
            </a:r>
          </a:p>
          <a:p>
            <a:pPr marL="3175"/>
            <a:r>
              <a:rPr lang="es-CL" sz="900" dirty="0">
                <a:solidFill>
                  <a:schemeClr val="tx1"/>
                </a:solidFill>
                <a:latin typeface="HP Simplified" panose="020B0604020204020204" pitchFamily="34" charset="0"/>
              </a:rPr>
              <a:t>En 2015 entra a UDD Ventures como Ingeniero de proyectos y actualmente se encuentra nuevamente en ematris como consultor senior a cargo del área de emprendimiento y como parte del </a:t>
            </a:r>
            <a:r>
              <a:rPr lang="es-CL" sz="900" dirty="0" err="1">
                <a:solidFill>
                  <a:schemeClr val="tx1"/>
                </a:solidFill>
                <a:latin typeface="HP Simplified" panose="020B0604020204020204" pitchFamily="34" charset="0"/>
              </a:rPr>
              <a:t>core</a:t>
            </a:r>
            <a:r>
              <a:rPr lang="es-CL" sz="900" dirty="0">
                <a:solidFill>
                  <a:schemeClr val="tx1"/>
                </a:solidFill>
                <a:latin typeface="HP Simplified" panose="020B0604020204020204" pitchFamily="34" charset="0"/>
              </a:rPr>
              <a:t> </a:t>
            </a:r>
            <a:r>
              <a:rPr lang="es-CL" sz="900" dirty="0" err="1">
                <a:solidFill>
                  <a:schemeClr val="tx1"/>
                </a:solidFill>
                <a:latin typeface="HP Simplified" panose="020B0604020204020204" pitchFamily="34" charset="0"/>
              </a:rPr>
              <a:t>team</a:t>
            </a:r>
            <a:r>
              <a:rPr lang="es-CL" sz="900" dirty="0">
                <a:solidFill>
                  <a:schemeClr val="tx1"/>
                </a:solidFill>
                <a:latin typeface="HP Simplified" panose="020B0604020204020204" pitchFamily="34" charset="0"/>
              </a:rPr>
              <a:t> de la empresa.</a:t>
            </a:r>
          </a:p>
          <a:p>
            <a:pPr marL="3175"/>
            <a:endParaRPr lang="es-CL" sz="900" dirty="0">
              <a:solidFill>
                <a:schemeClr val="tx1"/>
              </a:solidFill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90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Título"/>
          <p:cNvSpPr txBox="1">
            <a:spLocks/>
          </p:cNvSpPr>
          <p:nvPr/>
        </p:nvSpPr>
        <p:spPr>
          <a:xfrm>
            <a:off x="1101436" y="412383"/>
            <a:ext cx="10785764" cy="1042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Un </a:t>
            </a:r>
            <a:r>
              <a:rPr lang="es-CL" sz="4000" b="1" dirty="0">
                <a:solidFill>
                  <a:srgbClr val="3974A9"/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ejemplo</a:t>
            </a:r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: </a:t>
            </a: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AAE217E1-9BDA-42E0-86FD-634D476A668E}"/>
              </a:ext>
            </a:extLst>
          </p:cNvPr>
          <p:cNvSpPr/>
          <p:nvPr/>
        </p:nvSpPr>
        <p:spPr>
          <a:xfrm flipV="1">
            <a:off x="4492734" y="2363087"/>
            <a:ext cx="5666282" cy="428512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C4F6352-0A40-4D3C-9499-E28360237B90}"/>
              </a:ext>
            </a:extLst>
          </p:cNvPr>
          <p:cNvCxnSpPr>
            <a:cxnSpLocks/>
          </p:cNvCxnSpPr>
          <p:nvPr/>
        </p:nvCxnSpPr>
        <p:spPr>
          <a:xfrm>
            <a:off x="4977932" y="3286417"/>
            <a:ext cx="46949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FA799C-98CC-4AC1-846F-6FFFCB64C73A}"/>
              </a:ext>
            </a:extLst>
          </p:cNvPr>
          <p:cNvSpPr txBox="1"/>
          <p:nvPr/>
        </p:nvSpPr>
        <p:spPr>
          <a:xfrm>
            <a:off x="5278210" y="3748317"/>
            <a:ext cx="204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>
                <a:latin typeface="Arial Nova Cond" panose="020B0506020202020204" pitchFamily="34" charset="0"/>
              </a:rPr>
              <a:t>25.000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E6EE11-5B97-4ED3-9AEE-FFB96785C7AB}"/>
              </a:ext>
            </a:extLst>
          </p:cNvPr>
          <p:cNvCxnSpPr>
            <a:cxnSpLocks/>
          </p:cNvCxnSpPr>
          <p:nvPr/>
        </p:nvCxnSpPr>
        <p:spPr>
          <a:xfrm>
            <a:off x="5737954" y="4601866"/>
            <a:ext cx="43321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05FC8DB-06A4-4738-8BDD-FDE5142C9A69}"/>
              </a:ext>
            </a:extLst>
          </p:cNvPr>
          <p:cNvSpPr txBox="1"/>
          <p:nvPr/>
        </p:nvSpPr>
        <p:spPr>
          <a:xfrm>
            <a:off x="5178388" y="5030269"/>
            <a:ext cx="220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dirty="0">
                <a:latin typeface="Arial Nova Cond" panose="020B0506020202020204" pitchFamily="34" charset="0"/>
              </a:rPr>
              <a:t>20.000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64E5BD-4CA9-458E-BAC6-D607F2482FF2}"/>
              </a:ext>
            </a:extLst>
          </p:cNvPr>
          <p:cNvSpPr txBox="1"/>
          <p:nvPr/>
        </p:nvSpPr>
        <p:spPr>
          <a:xfrm>
            <a:off x="4297389" y="2473953"/>
            <a:ext cx="302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800" dirty="0">
                <a:latin typeface="Arial Nova Cond" panose="020B0506020202020204" pitchFamily="34" charset="0"/>
              </a:rPr>
              <a:t>15.000.000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29E913-0489-48D8-A8D5-769229D4FF02}"/>
              </a:ext>
            </a:extLst>
          </p:cNvPr>
          <p:cNvSpPr txBox="1"/>
          <p:nvPr/>
        </p:nvSpPr>
        <p:spPr>
          <a:xfrm>
            <a:off x="7479312" y="3496596"/>
            <a:ext cx="164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 Nova Cond" panose="020B0506020202020204" pitchFamily="34" charset="0"/>
              </a:rPr>
              <a:t>Niños prematuros en Chile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5C0802-A5F6-4E15-ACF2-3182793DFD14}"/>
              </a:ext>
            </a:extLst>
          </p:cNvPr>
          <p:cNvSpPr txBox="1"/>
          <p:nvPr/>
        </p:nvSpPr>
        <p:spPr>
          <a:xfrm>
            <a:off x="7473320" y="2363087"/>
            <a:ext cx="141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 Nova Cond" panose="020B0506020202020204" pitchFamily="34" charset="0"/>
              </a:rPr>
              <a:t>Niños prematuros mundial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8254DC7-1D68-4116-B902-C918D051C3B2}"/>
              </a:ext>
            </a:extLst>
          </p:cNvPr>
          <p:cNvSpPr txBox="1"/>
          <p:nvPr/>
        </p:nvSpPr>
        <p:spPr>
          <a:xfrm>
            <a:off x="7479312" y="4891770"/>
            <a:ext cx="1641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Arial Nova Cond" panose="020B0506020202020204" pitchFamily="34" charset="0"/>
              </a:rPr>
              <a:t>Prematuros</a:t>
            </a:r>
          </a:p>
          <a:p>
            <a:r>
              <a:rPr lang="es-CL" sz="1600" dirty="0">
                <a:latin typeface="Arial Nova Cond" panose="020B0506020202020204" pitchFamily="34" charset="0"/>
              </a:rPr>
              <a:t>en hospitales públicos</a:t>
            </a:r>
          </a:p>
          <a:p>
            <a:r>
              <a:rPr lang="es-CL" sz="1600" dirty="0">
                <a:latin typeface="Arial Nova Cond" panose="020B0506020202020204" pitchFamily="34" charset="0"/>
              </a:rPr>
              <a:t>(80%)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F641F28F-62D5-41C9-ADE8-CB8977FF1ACF}"/>
              </a:ext>
            </a:extLst>
          </p:cNvPr>
          <p:cNvSpPr/>
          <p:nvPr/>
        </p:nvSpPr>
        <p:spPr>
          <a:xfrm>
            <a:off x="10458348" y="2341878"/>
            <a:ext cx="973321" cy="386809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Picture 4" descr="Favicon 192">
            <a:extLst>
              <a:ext uri="{FF2B5EF4-FFF2-40B4-BE49-F238E27FC236}">
                <a16:creationId xmlns:a16="http://schemas.microsoft.com/office/drawing/2014/main" id="{62245022-BD53-F9BB-7AE0-17124E1F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257" y="54763"/>
            <a:ext cx="646259" cy="6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3D40EAF2-A883-5583-E992-6EEA8CB81BCB}"/>
              </a:ext>
            </a:extLst>
          </p:cNvPr>
          <p:cNvSpPr txBox="1"/>
          <p:nvPr/>
        </p:nvSpPr>
        <p:spPr>
          <a:xfrm>
            <a:off x="327622" y="980387"/>
            <a:ext cx="11864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latin typeface="Arial Nova Cond" panose="020B0506020202020204" pitchFamily="34" charset="0"/>
              </a:rPr>
              <a:t>Solución que permite reducir en un 15% nacimientos de niños prematuros.</a:t>
            </a:r>
          </a:p>
          <a:p>
            <a:pPr algn="ctr"/>
            <a:r>
              <a:rPr lang="es-CL" sz="2800" b="1" dirty="0">
                <a:latin typeface="Arial Nova Cond" panose="020B0506020202020204" pitchFamily="34" charset="0"/>
              </a:rPr>
              <a:t>Se estima un costo social de US$ 5.000 por niño prematuro al nacer.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77C62-E348-6FD6-A33E-4549D5C7BB8C}"/>
              </a:ext>
            </a:extLst>
          </p:cNvPr>
          <p:cNvSpPr txBox="1"/>
          <p:nvPr/>
        </p:nvSpPr>
        <p:spPr>
          <a:xfrm>
            <a:off x="3684752" y="1934495"/>
            <a:ext cx="757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TOP DOWN</a:t>
            </a:r>
            <a:endParaRPr lang="es-CL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8B07B-8130-28BA-E41E-992A31AC2D59}"/>
              </a:ext>
            </a:extLst>
          </p:cNvPr>
          <p:cNvSpPr txBox="1"/>
          <p:nvPr/>
        </p:nvSpPr>
        <p:spPr>
          <a:xfrm>
            <a:off x="-1275330" y="3831714"/>
            <a:ext cx="757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SITUACIÓN SIN PROYECTO</a:t>
            </a:r>
            <a:endParaRPr lang="es-CL" sz="2800" dirty="0"/>
          </a:p>
        </p:txBody>
      </p:sp>
      <p:pic>
        <p:nvPicPr>
          <p:cNvPr id="5" name="Picture 4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3FF1380-4D87-63F8-764A-3F0242346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5673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Título"/>
          <p:cNvSpPr txBox="1">
            <a:spLocks/>
          </p:cNvSpPr>
          <p:nvPr/>
        </p:nvSpPr>
        <p:spPr>
          <a:xfrm>
            <a:off x="1101436" y="412383"/>
            <a:ext cx="10785764" cy="1042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Un </a:t>
            </a:r>
            <a:r>
              <a:rPr lang="es-CL" sz="4000" b="1" dirty="0">
                <a:solidFill>
                  <a:srgbClr val="3974A9"/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ejemplo</a:t>
            </a:r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: </a:t>
            </a: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AAE217E1-9BDA-42E0-86FD-634D476A668E}"/>
              </a:ext>
            </a:extLst>
          </p:cNvPr>
          <p:cNvSpPr/>
          <p:nvPr/>
        </p:nvSpPr>
        <p:spPr>
          <a:xfrm flipV="1">
            <a:off x="4492734" y="2363087"/>
            <a:ext cx="5666282" cy="428512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C4F6352-0A40-4D3C-9499-E28360237B90}"/>
              </a:ext>
            </a:extLst>
          </p:cNvPr>
          <p:cNvCxnSpPr>
            <a:cxnSpLocks/>
          </p:cNvCxnSpPr>
          <p:nvPr/>
        </p:nvCxnSpPr>
        <p:spPr>
          <a:xfrm>
            <a:off x="4977932" y="3286417"/>
            <a:ext cx="46949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FA799C-98CC-4AC1-846F-6FFFCB64C73A}"/>
              </a:ext>
            </a:extLst>
          </p:cNvPr>
          <p:cNvSpPr txBox="1"/>
          <p:nvPr/>
        </p:nvSpPr>
        <p:spPr>
          <a:xfrm>
            <a:off x="5278210" y="3748317"/>
            <a:ext cx="204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>
                <a:latin typeface="Arial Nova Cond" panose="020B0506020202020204" pitchFamily="34" charset="0"/>
              </a:rPr>
              <a:t>25.000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E6EE11-5B97-4ED3-9AEE-FFB96785C7AB}"/>
              </a:ext>
            </a:extLst>
          </p:cNvPr>
          <p:cNvCxnSpPr>
            <a:cxnSpLocks/>
          </p:cNvCxnSpPr>
          <p:nvPr/>
        </p:nvCxnSpPr>
        <p:spPr>
          <a:xfrm>
            <a:off x="5737954" y="4601866"/>
            <a:ext cx="43321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05FC8DB-06A4-4738-8BDD-FDE5142C9A69}"/>
              </a:ext>
            </a:extLst>
          </p:cNvPr>
          <p:cNvSpPr txBox="1"/>
          <p:nvPr/>
        </p:nvSpPr>
        <p:spPr>
          <a:xfrm>
            <a:off x="5178388" y="5030269"/>
            <a:ext cx="220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dirty="0">
                <a:solidFill>
                  <a:srgbClr val="7030A0"/>
                </a:solidFill>
                <a:latin typeface="Arial Nova Cond" panose="020B0506020202020204" pitchFamily="34" charset="0"/>
              </a:rPr>
              <a:t>17.000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64E5BD-4CA9-458E-BAC6-D607F2482FF2}"/>
              </a:ext>
            </a:extLst>
          </p:cNvPr>
          <p:cNvSpPr txBox="1"/>
          <p:nvPr/>
        </p:nvSpPr>
        <p:spPr>
          <a:xfrm>
            <a:off x="4297389" y="2473953"/>
            <a:ext cx="302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800" dirty="0">
                <a:latin typeface="Arial Nova Cond" panose="020B0506020202020204" pitchFamily="34" charset="0"/>
              </a:rPr>
              <a:t>15.000.000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29E913-0489-48D8-A8D5-769229D4FF02}"/>
              </a:ext>
            </a:extLst>
          </p:cNvPr>
          <p:cNvSpPr txBox="1"/>
          <p:nvPr/>
        </p:nvSpPr>
        <p:spPr>
          <a:xfrm>
            <a:off x="7479312" y="3496596"/>
            <a:ext cx="164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 Nova Cond" panose="020B0506020202020204" pitchFamily="34" charset="0"/>
              </a:rPr>
              <a:t>Niños prematuros en Chile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5C0802-A5F6-4E15-ACF2-3182793DFD14}"/>
              </a:ext>
            </a:extLst>
          </p:cNvPr>
          <p:cNvSpPr txBox="1"/>
          <p:nvPr/>
        </p:nvSpPr>
        <p:spPr>
          <a:xfrm>
            <a:off x="7473320" y="2363087"/>
            <a:ext cx="141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 Nova Cond" panose="020B0506020202020204" pitchFamily="34" charset="0"/>
              </a:rPr>
              <a:t>Niños prematuros mundial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8254DC7-1D68-4116-B902-C918D051C3B2}"/>
              </a:ext>
            </a:extLst>
          </p:cNvPr>
          <p:cNvSpPr txBox="1"/>
          <p:nvPr/>
        </p:nvSpPr>
        <p:spPr>
          <a:xfrm>
            <a:off x="7449425" y="4691715"/>
            <a:ext cx="1641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Arial Nova Cond" panose="020B0506020202020204" pitchFamily="34" charset="0"/>
              </a:rPr>
              <a:t>Prematuros</a:t>
            </a:r>
          </a:p>
          <a:p>
            <a:r>
              <a:rPr lang="es-CL" sz="1600" dirty="0">
                <a:latin typeface="Arial Nova Cond" panose="020B0506020202020204" pitchFamily="34" charset="0"/>
              </a:rPr>
              <a:t>en hospitales públicos</a:t>
            </a:r>
          </a:p>
          <a:p>
            <a:r>
              <a:rPr lang="es-CL" sz="1600" dirty="0">
                <a:latin typeface="Arial Nova Cond" panose="020B0506020202020204" pitchFamily="34" charset="0"/>
              </a:rPr>
              <a:t>(80%)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F641F28F-62D5-41C9-ADE8-CB8977FF1ACF}"/>
              </a:ext>
            </a:extLst>
          </p:cNvPr>
          <p:cNvSpPr/>
          <p:nvPr/>
        </p:nvSpPr>
        <p:spPr>
          <a:xfrm>
            <a:off x="10458348" y="2341878"/>
            <a:ext cx="973321" cy="386809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Picture 4" descr="Favicon 192">
            <a:extLst>
              <a:ext uri="{FF2B5EF4-FFF2-40B4-BE49-F238E27FC236}">
                <a16:creationId xmlns:a16="http://schemas.microsoft.com/office/drawing/2014/main" id="{62245022-BD53-F9BB-7AE0-17124E1F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257" y="54763"/>
            <a:ext cx="646259" cy="6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3D40EAF2-A883-5583-E992-6EEA8CB81BCB}"/>
              </a:ext>
            </a:extLst>
          </p:cNvPr>
          <p:cNvSpPr txBox="1"/>
          <p:nvPr/>
        </p:nvSpPr>
        <p:spPr>
          <a:xfrm>
            <a:off x="327622" y="980387"/>
            <a:ext cx="11864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latin typeface="Arial Nova Cond" panose="020B0506020202020204" pitchFamily="34" charset="0"/>
              </a:rPr>
              <a:t>Solución que permite reducir en un 15% nacimientos de niños prematuros.</a:t>
            </a:r>
          </a:p>
          <a:p>
            <a:pPr algn="ctr"/>
            <a:r>
              <a:rPr lang="es-CL" sz="2800" b="1" dirty="0">
                <a:latin typeface="Arial Nova Cond" panose="020B0506020202020204" pitchFamily="34" charset="0"/>
              </a:rPr>
              <a:t>Se estima un costo social de US$ 5.000 por niño prematuro al nacer.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77C62-E348-6FD6-A33E-4549D5C7BB8C}"/>
              </a:ext>
            </a:extLst>
          </p:cNvPr>
          <p:cNvSpPr txBox="1"/>
          <p:nvPr/>
        </p:nvSpPr>
        <p:spPr>
          <a:xfrm>
            <a:off x="3684752" y="1934495"/>
            <a:ext cx="757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TOP DOWN</a:t>
            </a:r>
            <a:endParaRPr lang="es-CL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532A5-FCCF-AF8A-0AB1-0C45F748CA23}"/>
              </a:ext>
            </a:extLst>
          </p:cNvPr>
          <p:cNvSpPr txBox="1"/>
          <p:nvPr/>
        </p:nvSpPr>
        <p:spPr>
          <a:xfrm>
            <a:off x="-1275330" y="3831714"/>
            <a:ext cx="757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SITUACIÓN CON PROYECTO</a:t>
            </a:r>
            <a:endParaRPr lang="es-CL" sz="2800" dirty="0"/>
          </a:p>
        </p:txBody>
      </p:sp>
      <p:pic>
        <p:nvPicPr>
          <p:cNvPr id="5" name="Picture 4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6E2574BF-582C-8F29-05C6-235A020C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046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Título"/>
          <p:cNvSpPr txBox="1">
            <a:spLocks/>
          </p:cNvSpPr>
          <p:nvPr/>
        </p:nvSpPr>
        <p:spPr>
          <a:xfrm>
            <a:off x="1101436" y="412383"/>
            <a:ext cx="10785764" cy="1042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Un </a:t>
            </a:r>
            <a:r>
              <a:rPr lang="es-CL" sz="4000" b="1" dirty="0">
                <a:solidFill>
                  <a:srgbClr val="3974A9"/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ejemplo</a:t>
            </a:r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: </a:t>
            </a: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AAE217E1-9BDA-42E0-86FD-634D476A668E}"/>
              </a:ext>
            </a:extLst>
          </p:cNvPr>
          <p:cNvSpPr/>
          <p:nvPr/>
        </p:nvSpPr>
        <p:spPr>
          <a:xfrm flipV="1">
            <a:off x="4492734" y="2363087"/>
            <a:ext cx="5666282" cy="428512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C4F6352-0A40-4D3C-9499-E28360237B90}"/>
              </a:ext>
            </a:extLst>
          </p:cNvPr>
          <p:cNvCxnSpPr>
            <a:cxnSpLocks/>
          </p:cNvCxnSpPr>
          <p:nvPr/>
        </p:nvCxnSpPr>
        <p:spPr>
          <a:xfrm>
            <a:off x="4977932" y="3286417"/>
            <a:ext cx="46949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FA799C-98CC-4AC1-846F-6FFFCB64C73A}"/>
              </a:ext>
            </a:extLst>
          </p:cNvPr>
          <p:cNvSpPr txBox="1"/>
          <p:nvPr/>
        </p:nvSpPr>
        <p:spPr>
          <a:xfrm>
            <a:off x="5278210" y="3748317"/>
            <a:ext cx="204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>
                <a:latin typeface="Arial Nova Cond" panose="020B0506020202020204" pitchFamily="34" charset="0"/>
              </a:rPr>
              <a:t>25.000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E6EE11-5B97-4ED3-9AEE-FFB96785C7AB}"/>
              </a:ext>
            </a:extLst>
          </p:cNvPr>
          <p:cNvCxnSpPr>
            <a:cxnSpLocks/>
          </p:cNvCxnSpPr>
          <p:nvPr/>
        </p:nvCxnSpPr>
        <p:spPr>
          <a:xfrm>
            <a:off x="5737954" y="4601866"/>
            <a:ext cx="43321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05FC8DB-06A4-4738-8BDD-FDE5142C9A69}"/>
              </a:ext>
            </a:extLst>
          </p:cNvPr>
          <p:cNvSpPr txBox="1"/>
          <p:nvPr/>
        </p:nvSpPr>
        <p:spPr>
          <a:xfrm>
            <a:off x="5178388" y="5030269"/>
            <a:ext cx="220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dirty="0">
                <a:solidFill>
                  <a:srgbClr val="7030A0"/>
                </a:solidFill>
                <a:latin typeface="Arial Nova Cond" panose="020B0506020202020204" pitchFamily="34" charset="0"/>
              </a:rPr>
              <a:t>17.000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64E5BD-4CA9-458E-BAC6-D607F2482FF2}"/>
              </a:ext>
            </a:extLst>
          </p:cNvPr>
          <p:cNvSpPr txBox="1"/>
          <p:nvPr/>
        </p:nvSpPr>
        <p:spPr>
          <a:xfrm>
            <a:off x="4297389" y="2473953"/>
            <a:ext cx="302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800" dirty="0">
                <a:latin typeface="Arial Nova Cond" panose="020B0506020202020204" pitchFamily="34" charset="0"/>
              </a:rPr>
              <a:t>15.000.000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29E913-0489-48D8-A8D5-769229D4FF02}"/>
              </a:ext>
            </a:extLst>
          </p:cNvPr>
          <p:cNvSpPr txBox="1"/>
          <p:nvPr/>
        </p:nvSpPr>
        <p:spPr>
          <a:xfrm>
            <a:off x="7479312" y="3496596"/>
            <a:ext cx="164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 Nova Cond" panose="020B0506020202020204" pitchFamily="34" charset="0"/>
              </a:rPr>
              <a:t>Niños prematuros en Chile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5C0802-A5F6-4E15-ACF2-3182793DFD14}"/>
              </a:ext>
            </a:extLst>
          </p:cNvPr>
          <p:cNvSpPr txBox="1"/>
          <p:nvPr/>
        </p:nvSpPr>
        <p:spPr>
          <a:xfrm>
            <a:off x="7473320" y="2363087"/>
            <a:ext cx="141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 Nova Cond" panose="020B0506020202020204" pitchFamily="34" charset="0"/>
              </a:rPr>
              <a:t>Niños prematuros mundial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8254DC7-1D68-4116-B902-C918D051C3B2}"/>
              </a:ext>
            </a:extLst>
          </p:cNvPr>
          <p:cNvSpPr txBox="1"/>
          <p:nvPr/>
        </p:nvSpPr>
        <p:spPr>
          <a:xfrm>
            <a:off x="7449425" y="4691715"/>
            <a:ext cx="1641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Arial Nova Cond" panose="020B0506020202020204" pitchFamily="34" charset="0"/>
              </a:rPr>
              <a:t>Prematuros</a:t>
            </a:r>
          </a:p>
          <a:p>
            <a:r>
              <a:rPr lang="es-CL" sz="1600" dirty="0">
                <a:latin typeface="Arial Nova Cond" panose="020B0506020202020204" pitchFamily="34" charset="0"/>
              </a:rPr>
              <a:t>en hospitales públicos</a:t>
            </a:r>
          </a:p>
          <a:p>
            <a:r>
              <a:rPr lang="es-CL" sz="1600" dirty="0">
                <a:latin typeface="Arial Nova Cond" panose="020B0506020202020204" pitchFamily="34" charset="0"/>
              </a:rPr>
              <a:t>(80%)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F641F28F-62D5-41C9-ADE8-CB8977FF1ACF}"/>
              </a:ext>
            </a:extLst>
          </p:cNvPr>
          <p:cNvSpPr/>
          <p:nvPr/>
        </p:nvSpPr>
        <p:spPr>
          <a:xfrm>
            <a:off x="10458348" y="2341878"/>
            <a:ext cx="973321" cy="386809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Picture 4" descr="Favicon 192">
            <a:extLst>
              <a:ext uri="{FF2B5EF4-FFF2-40B4-BE49-F238E27FC236}">
                <a16:creationId xmlns:a16="http://schemas.microsoft.com/office/drawing/2014/main" id="{62245022-BD53-F9BB-7AE0-17124E1F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257" y="54763"/>
            <a:ext cx="646259" cy="6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3D40EAF2-A883-5583-E992-6EEA8CB81BCB}"/>
              </a:ext>
            </a:extLst>
          </p:cNvPr>
          <p:cNvSpPr txBox="1"/>
          <p:nvPr/>
        </p:nvSpPr>
        <p:spPr>
          <a:xfrm>
            <a:off x="327622" y="980387"/>
            <a:ext cx="11864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latin typeface="Arial Nova Cond" panose="020B0506020202020204" pitchFamily="34" charset="0"/>
              </a:rPr>
              <a:t>Solución que permite reducir en un 15% nacimientos de niños prematuros.</a:t>
            </a:r>
          </a:p>
          <a:p>
            <a:pPr algn="ctr"/>
            <a:r>
              <a:rPr lang="es-CL" sz="2800" b="1" dirty="0">
                <a:latin typeface="Arial Nova Cond" panose="020B0506020202020204" pitchFamily="34" charset="0"/>
              </a:rPr>
              <a:t>Se estima un costo social de US$ 5.000 por niño prematuro al nacer.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77C62-E348-6FD6-A33E-4549D5C7BB8C}"/>
              </a:ext>
            </a:extLst>
          </p:cNvPr>
          <p:cNvSpPr txBox="1"/>
          <p:nvPr/>
        </p:nvSpPr>
        <p:spPr>
          <a:xfrm>
            <a:off x="3684752" y="1934495"/>
            <a:ext cx="757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TOP DOWN</a:t>
            </a:r>
            <a:endParaRPr lang="es-CL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532A5-FCCF-AF8A-0AB1-0C45F748CA23}"/>
              </a:ext>
            </a:extLst>
          </p:cNvPr>
          <p:cNvSpPr txBox="1"/>
          <p:nvPr/>
        </p:nvSpPr>
        <p:spPr>
          <a:xfrm>
            <a:off x="-1275330" y="3831714"/>
            <a:ext cx="757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SITUACIÓN CON PROYECTO</a:t>
            </a:r>
            <a:endParaRPr lang="es-C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BC0D9-0486-E717-9208-9B359E8CF995}"/>
              </a:ext>
            </a:extLst>
          </p:cNvPr>
          <p:cNvSpPr/>
          <p:nvPr/>
        </p:nvSpPr>
        <p:spPr>
          <a:xfrm>
            <a:off x="510963" y="4419926"/>
            <a:ext cx="4356314" cy="885825"/>
          </a:xfrm>
          <a:prstGeom prst="rect">
            <a:avLst/>
          </a:prstGeom>
          <a:solidFill>
            <a:srgbClr val="BFBFBF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Se incrementa en 3.000 los niños nacidos sin situación de ser prematuro.</a:t>
            </a:r>
          </a:p>
          <a:p>
            <a:r>
              <a:rPr lang="es-CL" b="1" dirty="0">
                <a:solidFill>
                  <a:schemeClr val="tx1"/>
                </a:solidFill>
              </a:rPr>
              <a:t>Beneficio social: US$ 15.000.000 al año.</a:t>
            </a:r>
          </a:p>
        </p:txBody>
      </p:sp>
      <p:pic>
        <p:nvPicPr>
          <p:cNvPr id="6" name="Picture 5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1355A2AC-5B74-CAD4-FD9C-41FB6E32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93391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B655CC9-9CFF-4D52-96DE-1C79C868A0CA}"/>
              </a:ext>
            </a:extLst>
          </p:cNvPr>
          <p:cNvSpPr txBox="1"/>
          <p:nvPr/>
        </p:nvSpPr>
        <p:spPr>
          <a:xfrm>
            <a:off x="2341419" y="4665023"/>
            <a:ext cx="7633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CL" sz="4400" kern="0" dirty="0">
                <a:solidFill>
                  <a:prstClr val="white"/>
                </a:solidFill>
                <a:latin typeface="Arial Black" panose="020B0A04020102020204" pitchFamily="34" charset="0"/>
                <a:cs typeface="Arial"/>
                <a:sym typeface="Arial"/>
              </a:rPr>
              <a:t>Modelo de Negocios</a:t>
            </a:r>
          </a:p>
        </p:txBody>
      </p:sp>
      <p:sp>
        <p:nvSpPr>
          <p:cNvPr id="7" name="Llaves 6">
            <a:extLst>
              <a:ext uri="{FF2B5EF4-FFF2-40B4-BE49-F238E27FC236}">
                <a16:creationId xmlns:a16="http://schemas.microsoft.com/office/drawing/2014/main" id="{B7448617-47BC-4233-9AC9-92CED0A64798}"/>
              </a:ext>
            </a:extLst>
          </p:cNvPr>
          <p:cNvSpPr/>
          <p:nvPr/>
        </p:nvSpPr>
        <p:spPr>
          <a:xfrm>
            <a:off x="1727200" y="4274458"/>
            <a:ext cx="9144000" cy="2017487"/>
          </a:xfrm>
          <a:prstGeom prst="bracePai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kern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039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9E6DD1-BB63-9E50-80B4-A2C14886C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74" y="58991"/>
            <a:ext cx="9423368" cy="65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30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225B35-C4BC-CD1B-8D4F-FEE8EA5B1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17" y="75213"/>
            <a:ext cx="9156395" cy="65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4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5C31B4-5630-7C45-9D47-EE1C78F1DAFA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¿Para qué el Modelo de Negocio?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05368B-A777-ACD5-4BA9-E025D3BB2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354" y="1404223"/>
            <a:ext cx="6884925" cy="31255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39FF73-C791-A5E3-3AB4-AF7A334C1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65" y="1320216"/>
            <a:ext cx="4587109" cy="3433304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6BD1F272-565D-2C2F-972B-27A1B22734DE}"/>
              </a:ext>
            </a:extLst>
          </p:cNvPr>
          <p:cNvSpPr>
            <a:spLocks/>
          </p:cNvSpPr>
          <p:nvPr/>
        </p:nvSpPr>
        <p:spPr bwMode="auto">
          <a:xfrm rot="21239499">
            <a:off x="4327636" y="2563139"/>
            <a:ext cx="3452319" cy="6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Grande"/>
                <a:sym typeface="Lucida Grande"/>
              </a:rPr>
              <a:t>FACTIBILIDAD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6AFBA784-7EC9-48BE-85AA-CAFB616DD582}"/>
              </a:ext>
            </a:extLst>
          </p:cNvPr>
          <p:cNvSpPr>
            <a:spLocks/>
          </p:cNvSpPr>
          <p:nvPr/>
        </p:nvSpPr>
        <p:spPr bwMode="auto">
          <a:xfrm rot="21360000">
            <a:off x="6756042" y="4099307"/>
            <a:ext cx="2899785" cy="6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Grande"/>
                <a:sym typeface="Lucida Grande"/>
              </a:rPr>
              <a:t>VIABILIDAD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33A0CE1A-389B-FC72-EC4B-5748A897CC47}"/>
              </a:ext>
            </a:extLst>
          </p:cNvPr>
          <p:cNvSpPr>
            <a:spLocks/>
          </p:cNvSpPr>
          <p:nvPr/>
        </p:nvSpPr>
        <p:spPr bwMode="auto">
          <a:xfrm rot="21239499">
            <a:off x="6590207" y="2533050"/>
            <a:ext cx="3452319" cy="6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Grande"/>
                <a:sym typeface="Lucida Grande"/>
              </a:rPr>
              <a:t>INNOVACIÓN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ED0733-3B2F-1778-1AE3-DAF7F6BC2667}"/>
              </a:ext>
            </a:extLst>
          </p:cNvPr>
          <p:cNvSpPr txBox="1">
            <a:spLocks/>
          </p:cNvSpPr>
          <p:nvPr/>
        </p:nvSpPr>
        <p:spPr>
          <a:xfrm>
            <a:off x="1939721" y="4746829"/>
            <a:ext cx="10085614" cy="482787"/>
          </a:xfrm>
          <a:prstGeom prst="rect">
            <a:avLst/>
          </a:prstGeom>
        </p:spPr>
        <p:txBody>
          <a:bodyPr vert="horz" lIns="65314" tIns="32657" rIns="65314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Nova Cond" panose="020B0506020202020204" pitchFamily="34" charset="0"/>
              </a:rPr>
              <a:t>Permite </a:t>
            </a: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 Cond" panose="020B0506020202020204" pitchFamily="34" charset="0"/>
              </a:rPr>
              <a:t>validar</a:t>
            </a:r>
            <a:r>
              <a:rPr kumimoji="0" lang="es-CL" sz="3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Nova Cond" panose="020B0506020202020204" pitchFamily="34" charset="0"/>
              </a:rPr>
              <a:t> aspectos clave de una Innovación</a:t>
            </a:r>
            <a:endParaRPr kumimoji="0" lang="es-CL" sz="1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C0501C-3BD6-4FA9-F8A6-7B077DC286A3}"/>
              </a:ext>
            </a:extLst>
          </p:cNvPr>
          <p:cNvSpPr txBox="1">
            <a:spLocks/>
          </p:cNvSpPr>
          <p:nvPr/>
        </p:nvSpPr>
        <p:spPr>
          <a:xfrm>
            <a:off x="2233635" y="5593716"/>
            <a:ext cx="9791700" cy="947193"/>
          </a:xfrm>
          <a:prstGeom prst="rect">
            <a:avLst/>
          </a:prstGeom>
        </p:spPr>
        <p:txBody>
          <a:bodyPr vert="horz" lIns="65314" tIns="32657" rIns="65314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Nova Cond" panose="020B0506020202020204" pitchFamily="34" charset="0"/>
              </a:rPr>
              <a:t>Permite </a:t>
            </a: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ova Cond" panose="020B0506020202020204" pitchFamily="34" charset="0"/>
              </a:rPr>
              <a:t>definir</a:t>
            </a:r>
            <a:r>
              <a:rPr kumimoji="0" lang="es-CL" sz="3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Nova Cond" panose="020B0506020202020204" pitchFamily="34" charset="0"/>
              </a:rPr>
              <a:t> de manera simple y estructurada lo esencial de un negocio</a:t>
            </a:r>
            <a:endParaRPr kumimoji="0" lang="es-CL" sz="1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27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5D24C2-4F75-F9B9-FA7D-82040EDF1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660325" cy="9772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E08050-F977-02D7-F8C0-BDEC04DB0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631" y="1251323"/>
            <a:ext cx="10397178" cy="40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12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600DCC-8CA0-7C43-026A-331FD71E9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733632" cy="11200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04E233-D2DC-6E17-B5D7-9A7AC05FF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945" y="949289"/>
            <a:ext cx="8337954" cy="54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3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3024" b="807"/>
          <a:stretch/>
        </p:blipFill>
        <p:spPr>
          <a:xfrm>
            <a:off x="1746069" y="1167617"/>
            <a:ext cx="8830491" cy="536381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98618" y="638750"/>
            <a:ext cx="7785463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CL" sz="4287" b="1" kern="0" dirty="0">
                <a:solidFill>
                  <a:sysClr val="windowText" lastClr="000000"/>
                </a:solidFill>
                <a:latin typeface="HP Simplified" panose="020B0604020204020204" pitchFamily="34" charset="0"/>
                <a:cs typeface="Arial"/>
                <a:sym typeface="Arial"/>
              </a:rPr>
              <a:t>¿Quién es mi </a:t>
            </a:r>
            <a:r>
              <a:rPr lang="es-CL" sz="4287" b="1" kern="0" dirty="0">
                <a:solidFill>
                  <a:srgbClr val="FFC000">
                    <a:lumMod val="75000"/>
                  </a:srgbClr>
                </a:solidFill>
                <a:latin typeface="HP Simplified" panose="020B0604020204020204" pitchFamily="34" charset="0"/>
                <a:cs typeface="Arial"/>
                <a:sym typeface="Arial"/>
              </a:rPr>
              <a:t>cliente</a:t>
            </a:r>
            <a:r>
              <a:rPr lang="es-CL" sz="4287" b="1" kern="0" dirty="0">
                <a:solidFill>
                  <a:sysClr val="windowText" lastClr="000000"/>
                </a:solidFill>
                <a:latin typeface="HP Simplified" panose="020B0604020204020204" pitchFamily="34" charset="0"/>
                <a:cs typeface="Arial"/>
                <a:sym typeface="Arial"/>
              </a:rPr>
              <a:t>?</a:t>
            </a: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7CCC1BF6-F4BF-0608-7E7D-A670680C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47FF9E20-03C4-E4EB-4979-2A6EA2CAE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9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718212" y="237328"/>
            <a:ext cx="1082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FF9820"/>
                </a:solidFill>
                <a:latin typeface="Franklin Gothic Medium" panose="020B0603020102020204" pitchFamily="34" charset="0"/>
                <a:cs typeface="Lucida Sans Unicode" panose="020B0602030504020204" pitchFamily="34" charset="0"/>
              </a:rPr>
              <a:t>Objetivos</a:t>
            </a:r>
            <a:r>
              <a:rPr lang="en-US" sz="3200" b="1" kern="0" dirty="0">
                <a:solidFill>
                  <a:srgbClr val="FF9820"/>
                </a:solidFill>
                <a:latin typeface="Franklin Gothic Medium" panose="020B0603020102020204" pitchFamily="34" charset="0"/>
                <a:cs typeface="Lucida Sans Unicode" panose="020B0602030504020204" pitchFamily="34" charset="0"/>
              </a:rPr>
              <a:t> del Taller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9820"/>
              </a:solidFill>
              <a:effectLst/>
              <a:uLnTx/>
              <a:uFillTx/>
              <a:latin typeface="Franklin Gothic Medium" panose="020B06030201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14349" y="1807517"/>
            <a:ext cx="110324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sz="2800" kern="0" dirty="0">
                <a:solidFill>
                  <a:sysClr val="windowText" lastClr="000000"/>
                </a:solidFill>
                <a:latin typeface="Arial Nova Cond" panose="020B0506020202020204" pitchFamily="34" charset="0"/>
              </a:rPr>
              <a:t>¿Por qué es necesario estudiar el mercado y hacer un modelo de negocio?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CL" sz="2800" kern="0" dirty="0">
                <a:solidFill>
                  <a:sysClr val="windowText" lastClr="000000"/>
                </a:solidFill>
                <a:latin typeface="Arial Nova Cond" panose="020B0506020202020204" pitchFamily="34" charset="0"/>
              </a:rPr>
              <a:t>Tipos de impacto y estimación de mercado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sz="2800" kern="0" dirty="0">
                <a:solidFill>
                  <a:sysClr val="windowText" lastClr="000000"/>
                </a:solidFill>
                <a:latin typeface="Arial Nova Cond" panose="020B0506020202020204" pitchFamily="34" charset="0"/>
              </a:rPr>
              <a:t>Modelo de Negocios: </a:t>
            </a:r>
            <a:r>
              <a:rPr lang="es-CL" sz="2800" kern="0" dirty="0" err="1">
                <a:solidFill>
                  <a:sysClr val="windowText" lastClr="000000"/>
                </a:solidFill>
                <a:latin typeface="Arial Nova Cond" panose="020B0506020202020204" pitchFamily="34" charset="0"/>
              </a:rPr>
              <a:t>Fit</a:t>
            </a:r>
            <a:r>
              <a:rPr lang="es-CL" sz="2800" kern="0" dirty="0">
                <a:solidFill>
                  <a:sysClr val="windowText" lastClr="000000"/>
                </a:solidFill>
                <a:latin typeface="Arial Nova Cond" panose="020B0506020202020204" pitchFamily="34" charset="0"/>
              </a:rPr>
              <a:t> Mercado – Solución: escalabilidad exitosa</a:t>
            </a:r>
            <a:endParaRPr kumimoji="0" lang="es-CL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ova Cond" panose="020B0506020202020204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sz="2800" kern="0" dirty="0">
                <a:solidFill>
                  <a:sysClr val="windowText" lastClr="000000"/>
                </a:solidFill>
                <a:latin typeface="Arial Nova Cond" panose="020B0506020202020204" pitchFamily="34" charset="0"/>
              </a:rPr>
              <a:t>Casos y aprendizajes de Modelos de Sustentabilidad y de negocios (</a:t>
            </a:r>
            <a:r>
              <a:rPr lang="es-CL" sz="2800" kern="0" dirty="0" err="1">
                <a:solidFill>
                  <a:sysClr val="windowText" lastClr="000000"/>
                </a:solidFill>
                <a:latin typeface="Arial Nova Cond" panose="020B0506020202020204" pitchFamily="34" charset="0"/>
              </a:rPr>
              <a:t>EBCTs</a:t>
            </a:r>
            <a:r>
              <a:rPr lang="es-CL" sz="2800" kern="0" dirty="0">
                <a:solidFill>
                  <a:sysClr val="windowText" lastClr="000000"/>
                </a:solidFill>
                <a:latin typeface="Arial Nova Cond" panose="020B0506020202020204" pitchFamily="34" charset="0"/>
              </a:rPr>
              <a:t>, spin off)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26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4785" b="807"/>
          <a:stretch/>
        </p:blipFill>
        <p:spPr>
          <a:xfrm>
            <a:off x="1746069" y="1277258"/>
            <a:ext cx="8830491" cy="525417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35957" y="1386496"/>
            <a:ext cx="4481964" cy="5144933"/>
          </a:xfrm>
          <a:prstGeom prst="rect">
            <a:avLst/>
          </a:prstGeom>
          <a:solidFill>
            <a:srgbClr val="FF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Segmento 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228033" y="1384927"/>
            <a:ext cx="4358640" cy="3623172"/>
          </a:xfrm>
          <a:prstGeom prst="rect">
            <a:avLst/>
          </a:prstGeom>
          <a:solidFill>
            <a:schemeClr val="accent3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Segmento 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228034" y="5008097"/>
            <a:ext cx="4348527" cy="1523331"/>
          </a:xfrm>
          <a:prstGeom prst="rect">
            <a:avLst/>
          </a:prstGeom>
          <a:solidFill>
            <a:srgbClr val="00206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Segmento 3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0" y="-98473"/>
            <a:ext cx="12192000" cy="94719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5547" y="-168421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48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El mercado se divide en SEGMENTOS</a:t>
            </a:r>
            <a:endParaRPr lang="es-CL" sz="2800" b="1" dirty="0">
              <a:solidFill>
                <a:prstClr val="white"/>
              </a:solidFill>
              <a:latin typeface="HP Simplified" panose="020B06040202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790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4785" b="807"/>
          <a:stretch/>
        </p:blipFill>
        <p:spPr>
          <a:xfrm>
            <a:off x="1746069" y="1277258"/>
            <a:ext cx="8830491" cy="525417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35957" y="1386496"/>
            <a:ext cx="4481964" cy="5144933"/>
          </a:xfrm>
          <a:prstGeom prst="rect">
            <a:avLst/>
          </a:prstGeom>
          <a:solidFill>
            <a:srgbClr val="FF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Necesidad 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228033" y="1384927"/>
            <a:ext cx="4358640" cy="3623172"/>
          </a:xfrm>
          <a:prstGeom prst="rect">
            <a:avLst/>
          </a:prstGeom>
          <a:solidFill>
            <a:schemeClr val="accent3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Necesidad 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228034" y="5008097"/>
            <a:ext cx="4348527" cy="1523331"/>
          </a:xfrm>
          <a:prstGeom prst="rect">
            <a:avLst/>
          </a:prstGeom>
          <a:solidFill>
            <a:srgbClr val="00206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Necesidad 3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0" y="-98473"/>
            <a:ext cx="12192000" cy="94719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5547" y="-168421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40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Cada segmento tiene distintas NECESIDADES</a:t>
            </a:r>
            <a:endParaRPr lang="es-CL" sz="2000" b="1" dirty="0">
              <a:solidFill>
                <a:prstClr val="white"/>
              </a:solidFill>
              <a:latin typeface="HP Simplified" panose="020B06040202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754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35" y="2368113"/>
            <a:ext cx="4812765" cy="186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"/>
          <p:cNvSpPr/>
          <p:nvPr/>
        </p:nvSpPr>
        <p:spPr>
          <a:xfrm>
            <a:off x="348343" y="1243757"/>
            <a:ext cx="11495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¿Para quién(es) estamos creando valor?</a:t>
            </a:r>
          </a:p>
          <a:p>
            <a:pPr algn="just" defTabSz="914377"/>
            <a:r>
              <a:rPr lang="es-CL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¿Quiénes son(serán) nuestros clientes más importantes?</a:t>
            </a:r>
          </a:p>
          <a:p>
            <a:pPr algn="just" defTabSz="914377"/>
            <a:r>
              <a:rPr lang="es-CL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necesidad (dolor) atenderás?</a:t>
            </a:r>
          </a:p>
        </p:txBody>
      </p:sp>
      <p:sp>
        <p:nvSpPr>
          <p:cNvPr id="14" name="Rectángulo 1"/>
          <p:cNvSpPr/>
          <p:nvPr/>
        </p:nvSpPr>
        <p:spPr>
          <a:xfrm>
            <a:off x="348343" y="3386598"/>
            <a:ext cx="114953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Mercado masivo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Nicho de mercado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Mercado segmentado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Mercado diversificado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Mercados multilaterales</a:t>
            </a:r>
          </a:p>
        </p:txBody>
      </p:sp>
      <p:sp>
        <p:nvSpPr>
          <p:cNvPr id="15" name="Rectángulo 1"/>
          <p:cNvSpPr/>
          <p:nvPr/>
        </p:nvSpPr>
        <p:spPr>
          <a:xfrm>
            <a:off x="348343" y="2838853"/>
            <a:ext cx="11495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Tipos de Segmento: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3A1A071-134D-4CFC-A4F9-39A10CA129E2}"/>
              </a:ext>
            </a:extLst>
          </p:cNvPr>
          <p:cNvSpPr txBox="1"/>
          <p:nvPr/>
        </p:nvSpPr>
        <p:spPr>
          <a:xfrm>
            <a:off x="978375" y="412777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sysClr val="windowText" lastClr="000000"/>
                </a:solidFill>
                <a:latin typeface="Lucida Sans" panose="020B0602030504020204" pitchFamily="34" charset="0"/>
                <a:cs typeface="Arial"/>
                <a:sym typeface="Arial"/>
              </a:rPr>
              <a:t>Segmento(s) de </a:t>
            </a:r>
            <a:r>
              <a:rPr lang="es-CL" sz="3200" b="1" kern="0" dirty="0">
                <a:solidFill>
                  <a:srgbClr val="FFC000">
                    <a:lumMod val="75000"/>
                  </a:srgbClr>
                </a:solidFill>
                <a:latin typeface="Lucida Sans" panose="020B0602030504020204" pitchFamily="34" charset="0"/>
                <a:cs typeface="Arial"/>
                <a:sym typeface="Arial"/>
              </a:rPr>
              <a:t>cliente(s)</a:t>
            </a: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7E9F753A-4839-5C7C-F4FB-71AC9F29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2D0FFD04-4E91-7E35-07D0-10FD3CBD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0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6C3F780-15E2-4230-BB46-59CDFABD7D14}"/>
              </a:ext>
            </a:extLst>
          </p:cNvPr>
          <p:cNvSpPr/>
          <p:nvPr/>
        </p:nvSpPr>
        <p:spPr>
          <a:xfrm>
            <a:off x="2637692" y="1650667"/>
            <a:ext cx="6224955" cy="3917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200000"/>
              </a:lnSpc>
              <a:defRPr/>
            </a:pPr>
            <a:r>
              <a:rPr lang="es-ES" sz="2400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Una propuesta de valor, es el </a:t>
            </a:r>
            <a:r>
              <a:rPr lang="es-ES" sz="2800" b="1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valor de una oferta</a:t>
            </a:r>
            <a:r>
              <a:rPr lang="es-ES" sz="24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400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que incluye la </a:t>
            </a:r>
            <a:r>
              <a:rPr lang="es-ES" sz="2400" b="1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necesidad</a:t>
            </a:r>
            <a:r>
              <a:rPr lang="es-ES" sz="2400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 que aborda, sus </a:t>
            </a:r>
            <a:r>
              <a:rPr lang="es-ES" sz="2400" b="1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beneficios</a:t>
            </a:r>
            <a:r>
              <a:rPr lang="es-ES" sz="2400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, cómo proporciona esos beneficios, cómo es única y la razón para creer que cumplirá la promesa.</a:t>
            </a:r>
            <a:endParaRPr lang="es-CL" sz="2400" kern="0" dirty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Picture 2" descr="Resultado de imagen para square bracket icon">
            <a:extLst>
              <a:ext uri="{FF2B5EF4-FFF2-40B4-BE49-F238E27FC236}">
                <a16:creationId xmlns:a16="http://schemas.microsoft.com/office/drawing/2014/main" id="{DCE7DF06-62C5-425E-8F2E-5C479434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231" y="2456634"/>
            <a:ext cx="1620000" cy="20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square bracket icon">
            <a:extLst>
              <a:ext uri="{FF2B5EF4-FFF2-40B4-BE49-F238E27FC236}">
                <a16:creationId xmlns:a16="http://schemas.microsoft.com/office/drawing/2014/main" id="{B5062CFC-5153-414D-8553-4404EB31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872" y="2651335"/>
            <a:ext cx="1649859" cy="18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E2513FE5-7F9B-4FD0-9EAB-DC2DDA2F5C8F}"/>
              </a:ext>
            </a:extLst>
          </p:cNvPr>
          <p:cNvSpPr/>
          <p:nvPr/>
        </p:nvSpPr>
        <p:spPr>
          <a:xfrm flipH="1">
            <a:off x="417999" y="1"/>
            <a:ext cx="246917" cy="9544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400" kern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31982EF-5C5B-48CD-9677-E1237148C147}"/>
              </a:ext>
            </a:extLst>
          </p:cNvPr>
          <p:cNvSpPr/>
          <p:nvPr/>
        </p:nvSpPr>
        <p:spPr>
          <a:xfrm flipH="1">
            <a:off x="722532" y="1"/>
            <a:ext cx="79165" cy="954448"/>
          </a:xfrm>
          <a:prstGeom prst="rect">
            <a:avLst/>
          </a:prstGeom>
          <a:solidFill>
            <a:srgbClr val="E7E6E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224E92F-D2AB-4CF3-AB8E-C13A93861777}"/>
              </a:ext>
            </a:extLst>
          </p:cNvPr>
          <p:cNvSpPr txBox="1"/>
          <p:nvPr/>
        </p:nvSpPr>
        <p:spPr>
          <a:xfrm>
            <a:off x="978375" y="412776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sysClr val="windowText" lastClr="000000"/>
                </a:solidFill>
                <a:latin typeface="Lucida Sans" panose="020B0602030504020204" pitchFamily="34" charset="0"/>
                <a:cs typeface="Arial"/>
                <a:sym typeface="Arial"/>
              </a:rPr>
              <a:t>¿Qué es una </a:t>
            </a:r>
            <a:r>
              <a:rPr lang="es-CL" sz="3200" b="1" kern="0" dirty="0">
                <a:solidFill>
                  <a:srgbClr val="FFC000"/>
                </a:solidFill>
                <a:latin typeface="Lucida Sans" panose="020B0602030504020204" pitchFamily="34" charset="0"/>
                <a:cs typeface="Arial"/>
                <a:sym typeface="Arial"/>
              </a:rPr>
              <a:t>Propuesta de Valor</a:t>
            </a:r>
            <a:r>
              <a:rPr lang="es-CL" sz="3200" b="1" kern="0" dirty="0">
                <a:solidFill>
                  <a:sysClr val="windowText" lastClr="000000"/>
                </a:solidFill>
                <a:latin typeface="Lucida Sans" panose="020B0602030504020204" pitchFamily="34" charset="0"/>
                <a:cs typeface="Arial"/>
                <a:sym typeface="Arial"/>
              </a:rPr>
              <a:t>?</a:t>
            </a: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5432B3EA-065D-B68B-D49D-317F9A3C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AD6A8BCF-59C3-A4C6-99B3-4E7EF56F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758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59" y="1631625"/>
            <a:ext cx="4298480" cy="415754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-98473"/>
            <a:ext cx="12192000" cy="947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547" y="-168421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48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Propuesta de Valor</a:t>
            </a:r>
            <a:endParaRPr lang="es-CL" sz="2800" b="1" dirty="0">
              <a:solidFill>
                <a:prstClr val="white"/>
              </a:solidFill>
              <a:latin typeface="HP Simplified" panose="020B0604020204020204" pitchFamily="34" charset="0"/>
              <a:sym typeface="Arial"/>
            </a:endParaRPr>
          </a:p>
        </p:txBody>
      </p:sp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FB0E1A1C-0517-0DC1-1EDA-67D35830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39D8F249-2121-0295-E119-C34100C6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35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866709" y="1667692"/>
            <a:ext cx="2534195" cy="15022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Segmento 1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66709" y="3169921"/>
            <a:ext cx="2534195" cy="14238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Segmento 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866709" y="4593773"/>
            <a:ext cx="2534195" cy="1345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Segmento 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677885" y="1657652"/>
            <a:ext cx="2534195" cy="15022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PV 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77885" y="3159881"/>
            <a:ext cx="2534195" cy="14238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PV 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677885" y="4583733"/>
            <a:ext cx="2534195" cy="1345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L" sz="257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PV 3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5677989" y="2085705"/>
            <a:ext cx="731520" cy="69233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5673635" y="3535681"/>
            <a:ext cx="731520" cy="69233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673635" y="4985659"/>
            <a:ext cx="731520" cy="69233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-98473"/>
            <a:ext cx="12192000" cy="947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5547" y="-168421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36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Productos satisfacen Segmentos</a:t>
            </a:r>
            <a:endParaRPr lang="es-CL" sz="1800" b="1" dirty="0">
              <a:solidFill>
                <a:prstClr val="white"/>
              </a:solidFill>
              <a:latin typeface="HP Simplified" panose="020B0604020204020204" pitchFamily="34" charset="0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716D854C-636B-18D4-9C69-03112EB1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2C04ADEB-9C89-FE72-3252-9D89C6A43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90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7198" y="1180081"/>
            <a:ext cx="10231277" cy="520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defTabSz="914377">
              <a:defRPr/>
            </a:pPr>
            <a:r>
              <a:rPr lang="es-ES" sz="2800" kern="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3 Características de una propuesta de valor POTENTE </a:t>
            </a:r>
            <a:endParaRPr lang="en-US" sz="2000" kern="0" dirty="0">
              <a:solidFill>
                <a:prstClr val="black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700086" y="2124801"/>
            <a:ext cx="3200401" cy="10184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kern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1869" y="2124801"/>
            <a:ext cx="3200401" cy="10184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kern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548186" y="2127633"/>
            <a:ext cx="3200401" cy="10184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kern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00085" y="2145097"/>
            <a:ext cx="3200403" cy="951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algn="ctr" defTabSz="914377">
              <a:defRPr/>
            </a:pPr>
            <a:r>
              <a:rPr lang="es-ES" sz="2800" b="1" kern="0" dirty="0">
                <a:solidFill>
                  <a:prstClr val="white"/>
                </a:solidFill>
                <a:latin typeface="HP Simplified Light" panose="020B0404020204020204" pitchFamily="34" charset="0"/>
                <a:cs typeface="Arial"/>
                <a:sym typeface="Arial"/>
              </a:rPr>
              <a:t>Le resuena al cliente</a:t>
            </a:r>
            <a:endParaRPr lang="en-US" sz="2000" b="1" kern="0" dirty="0">
              <a:solidFill>
                <a:prstClr val="white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311865" y="2373698"/>
            <a:ext cx="3200403" cy="520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algn="ctr" defTabSz="914377">
              <a:defRPr/>
            </a:pPr>
            <a:r>
              <a:rPr lang="es-ES" sz="2800" b="1" kern="0" dirty="0">
                <a:solidFill>
                  <a:prstClr val="white"/>
                </a:solidFill>
                <a:latin typeface="HP Simplified Light" panose="020B0404020204020204" pitchFamily="34" charset="0"/>
                <a:cs typeface="Arial"/>
                <a:sym typeface="Arial"/>
              </a:rPr>
              <a:t>Se Diferencia</a:t>
            </a:r>
            <a:endParaRPr lang="en-US" sz="2000" b="1" kern="0" dirty="0">
              <a:solidFill>
                <a:prstClr val="white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548184" y="2160337"/>
            <a:ext cx="3200403" cy="951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algn="ctr" defTabSz="914377">
              <a:defRPr/>
            </a:pPr>
            <a:r>
              <a:rPr lang="es-ES" sz="2800" b="1" kern="0" dirty="0">
                <a:solidFill>
                  <a:prstClr val="white"/>
                </a:solidFill>
                <a:latin typeface="HP Simplified Light" panose="020B0404020204020204" pitchFamily="34" charset="0"/>
                <a:cs typeface="Arial"/>
                <a:sym typeface="Arial"/>
              </a:rPr>
              <a:t>Respaldada en evidencia</a:t>
            </a:r>
            <a:endParaRPr lang="en-US" sz="2000" b="1" kern="0" dirty="0">
              <a:solidFill>
                <a:prstClr val="white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00086" y="3555884"/>
            <a:ext cx="3200401" cy="951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algn="ctr" defTabSz="914377">
              <a:defRPr/>
            </a:pPr>
            <a:r>
              <a:rPr lang="es-ES" sz="2800" kern="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“Lo quiero!”</a:t>
            </a:r>
          </a:p>
          <a:p>
            <a:pPr algn="ctr" defTabSz="914377">
              <a:defRPr/>
            </a:pPr>
            <a:r>
              <a:rPr lang="es-ES" sz="2800" kern="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“Lo Necesito!”</a:t>
            </a:r>
            <a:endParaRPr lang="en-US" sz="2000" kern="0" dirty="0">
              <a:solidFill>
                <a:prstClr val="black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311869" y="3567313"/>
            <a:ext cx="3200401" cy="1382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algn="ctr" defTabSz="914377">
              <a:defRPr/>
            </a:pPr>
            <a:r>
              <a:rPr lang="es-ES" sz="2800" kern="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“No conozco una alternativa tan buena!”</a:t>
            </a:r>
            <a:endParaRPr lang="en-US" sz="2000" kern="0" dirty="0">
              <a:solidFill>
                <a:prstClr val="black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463769" y="3569937"/>
            <a:ext cx="3200401" cy="951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algn="ctr" defTabSz="914377">
              <a:defRPr/>
            </a:pPr>
            <a:r>
              <a:rPr lang="es-ES" sz="2800" kern="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“Yo confío”</a:t>
            </a:r>
          </a:p>
          <a:p>
            <a:pPr algn="ctr" defTabSz="914377">
              <a:defRPr/>
            </a:pPr>
            <a:r>
              <a:rPr lang="es-ES" sz="2800" kern="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“Yo creo”</a:t>
            </a:r>
            <a:endParaRPr lang="en-US" sz="2000" kern="0" dirty="0">
              <a:solidFill>
                <a:prstClr val="black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5943556-685F-46E1-B98C-D4BE212E39D5}"/>
              </a:ext>
            </a:extLst>
          </p:cNvPr>
          <p:cNvSpPr txBox="1"/>
          <p:nvPr/>
        </p:nvSpPr>
        <p:spPr>
          <a:xfrm>
            <a:off x="978375" y="412776"/>
            <a:ext cx="8615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sysClr val="windowText" lastClr="000000"/>
                </a:solidFill>
                <a:latin typeface="Lucida Sans" panose="020B0602030504020204" pitchFamily="34" charset="0"/>
                <a:cs typeface="Arial"/>
                <a:sym typeface="Arial"/>
              </a:rPr>
              <a:t>Fuerza de la </a:t>
            </a:r>
            <a:r>
              <a:rPr lang="es-CL" sz="3200" b="1" kern="0" dirty="0">
                <a:solidFill>
                  <a:srgbClr val="FFC000">
                    <a:lumMod val="75000"/>
                  </a:srgbClr>
                </a:solidFill>
                <a:latin typeface="Lucida Sans" panose="020B0602030504020204" pitchFamily="34" charset="0"/>
                <a:cs typeface="Arial"/>
                <a:sym typeface="Arial"/>
              </a:rPr>
              <a:t>Propuesta de Valor</a:t>
            </a:r>
          </a:p>
          <a:p>
            <a:pPr defTabSz="914377">
              <a:defRPr/>
            </a:pPr>
            <a:endParaRPr lang="es-CL" sz="3200" b="1" kern="0" dirty="0">
              <a:solidFill>
                <a:sysClr val="windowText" lastClr="000000"/>
              </a:solidFill>
              <a:latin typeface="Lucida Sans" panose="020B0602030504020204" pitchFamily="34" charset="0"/>
              <a:cs typeface="Arial"/>
              <a:sym typeface="Arial"/>
            </a:endParaRPr>
          </a:p>
        </p:txBody>
      </p:sp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23248A19-E0A6-E40C-6D55-7AD98C3B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83D1776B-9D0E-BF27-0135-C1FC23B9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01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010956" y="2582001"/>
            <a:ext cx="3200401" cy="10184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kern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10953" y="2830898"/>
            <a:ext cx="3200403" cy="520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algn="ctr" defTabSz="914377">
              <a:defRPr/>
            </a:pPr>
            <a:r>
              <a:rPr lang="es-ES" sz="2800" b="1" kern="0" dirty="0">
                <a:solidFill>
                  <a:prstClr val="white"/>
                </a:solidFill>
                <a:latin typeface="HP Simplified Light" panose="020B0404020204020204" pitchFamily="34" charset="0"/>
                <a:cs typeface="Arial"/>
                <a:sym typeface="Arial"/>
              </a:rPr>
              <a:t>Se Diferencia</a:t>
            </a:r>
            <a:endParaRPr lang="en-US" sz="2000" b="1" kern="0" dirty="0">
              <a:solidFill>
                <a:prstClr val="white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55521" y="3764186"/>
            <a:ext cx="3511267" cy="1382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algn="ctr" defTabSz="914377">
              <a:defRPr/>
            </a:pPr>
            <a:r>
              <a:rPr lang="es-ES" sz="2800" kern="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“No conozco una alternativa tan buena!”</a:t>
            </a:r>
            <a:endParaRPr lang="en-US" sz="2000" kern="0" dirty="0">
              <a:solidFill>
                <a:prstClr val="black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cxnSp>
        <p:nvCxnSpPr>
          <p:cNvPr id="4" name="Conector recto de flecha 3"/>
          <p:cNvCxnSpPr>
            <a:stCxn id="15" idx="3"/>
          </p:cNvCxnSpPr>
          <p:nvPr/>
        </p:nvCxnSpPr>
        <p:spPr>
          <a:xfrm flipV="1">
            <a:off x="4211356" y="1905920"/>
            <a:ext cx="1789395" cy="1185307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50330" y="1393571"/>
            <a:ext cx="4765273" cy="951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algn="ctr" defTabSz="914377">
              <a:defRPr/>
            </a:pPr>
            <a:r>
              <a:rPr lang="es-ES" sz="2800" kern="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competidores / alternativas existen?</a:t>
            </a:r>
            <a:endParaRPr lang="en-US" sz="2000" kern="0" dirty="0">
              <a:solidFill>
                <a:prstClr val="black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750329" y="2865768"/>
            <a:ext cx="4765273" cy="951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algn="ctr" defTabSz="914377">
              <a:defRPr/>
            </a:pPr>
            <a:r>
              <a:rPr lang="es-ES" sz="2800" kern="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¿En qué son únicos / excelentes?</a:t>
            </a:r>
            <a:endParaRPr lang="en-US" sz="2000" kern="0" dirty="0">
              <a:solidFill>
                <a:prstClr val="black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750329" y="4337967"/>
            <a:ext cx="4765273" cy="951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>
            <a:spAutoFit/>
          </a:bodyPr>
          <a:lstStyle/>
          <a:p>
            <a:pPr algn="ctr" defTabSz="914377">
              <a:defRPr/>
            </a:pPr>
            <a:r>
              <a:rPr lang="es-ES" sz="2800" kern="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¿En qué fallan/ de qué </a:t>
            </a:r>
          </a:p>
          <a:p>
            <a:pPr algn="ctr" defTabSz="914377">
              <a:defRPr/>
            </a:pPr>
            <a:r>
              <a:rPr lang="es-ES" sz="2800" kern="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carecen?</a:t>
            </a:r>
            <a:endParaRPr lang="en-US" sz="2000" kern="0" dirty="0">
              <a:solidFill>
                <a:prstClr val="black"/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cxnSp>
        <p:nvCxnSpPr>
          <p:cNvPr id="23" name="Conector recto de flecha 22"/>
          <p:cNvCxnSpPr>
            <a:stCxn id="15" idx="3"/>
          </p:cNvCxnSpPr>
          <p:nvPr/>
        </p:nvCxnSpPr>
        <p:spPr>
          <a:xfrm flipV="1">
            <a:off x="4211356" y="3085512"/>
            <a:ext cx="1917984" cy="5715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15" idx="3"/>
          </p:cNvCxnSpPr>
          <p:nvPr/>
        </p:nvCxnSpPr>
        <p:spPr>
          <a:xfrm>
            <a:off x="4211356" y="3091227"/>
            <a:ext cx="1694405" cy="1246104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0F52EA1-9204-40D6-95A4-4BC23DCDD2E0}"/>
              </a:ext>
            </a:extLst>
          </p:cNvPr>
          <p:cNvSpPr txBox="1"/>
          <p:nvPr/>
        </p:nvSpPr>
        <p:spPr>
          <a:xfrm>
            <a:off x="978375" y="412776"/>
            <a:ext cx="8615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sysClr val="windowText" lastClr="000000"/>
                </a:solidFill>
                <a:latin typeface="Lucida Sans" panose="020B0602030504020204" pitchFamily="34" charset="0"/>
                <a:cs typeface="Arial"/>
                <a:sym typeface="Arial"/>
              </a:rPr>
              <a:t>Fuerza de la </a:t>
            </a:r>
            <a:r>
              <a:rPr lang="es-CL" sz="3200" b="1" kern="0" dirty="0">
                <a:solidFill>
                  <a:srgbClr val="FFC000">
                    <a:lumMod val="75000"/>
                  </a:srgbClr>
                </a:solidFill>
                <a:latin typeface="Lucida Sans" panose="020B0602030504020204" pitchFamily="34" charset="0"/>
                <a:cs typeface="Arial"/>
                <a:sym typeface="Arial"/>
              </a:rPr>
              <a:t>Propuesta de Valor</a:t>
            </a:r>
          </a:p>
          <a:p>
            <a:pPr defTabSz="914377">
              <a:defRPr/>
            </a:pPr>
            <a:endParaRPr lang="es-CL" sz="3200" b="1" kern="0" dirty="0">
              <a:solidFill>
                <a:sysClr val="windowText" lastClr="000000"/>
              </a:solidFill>
              <a:latin typeface="Lucida Sans" panose="020B0602030504020204" pitchFamily="34" charset="0"/>
              <a:cs typeface="Arial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822FEA20-542F-D42D-4161-F101BF8A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26F75EBD-D3DB-7128-81C9-D5FE9CCF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50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40" y="954131"/>
            <a:ext cx="8195203" cy="5348084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5685204" y="1682299"/>
            <a:ext cx="3290851" cy="7596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kern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C73462-3851-4A9A-80CD-B8FBFC5F45E0}"/>
              </a:ext>
            </a:extLst>
          </p:cNvPr>
          <p:cNvSpPr txBox="1"/>
          <p:nvPr/>
        </p:nvSpPr>
        <p:spPr>
          <a:xfrm>
            <a:off x="306742" y="231171"/>
            <a:ext cx="8615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2800" b="1" kern="0" dirty="0">
                <a:solidFill>
                  <a:sysClr val="windowText" lastClr="000000"/>
                </a:solidFill>
                <a:latin typeface="Lucida Sans" panose="020B0602030504020204" pitchFamily="34" charset="0"/>
                <a:cs typeface="Arial"/>
                <a:sym typeface="Arial"/>
              </a:rPr>
              <a:t>Diferenciación de la </a:t>
            </a:r>
            <a:r>
              <a:rPr lang="es-CL" sz="2800" b="1" kern="0" dirty="0">
                <a:solidFill>
                  <a:srgbClr val="FFC000">
                    <a:lumMod val="75000"/>
                  </a:srgbClr>
                </a:solidFill>
                <a:latin typeface="Lucida Sans" panose="020B0602030504020204" pitchFamily="34" charset="0"/>
                <a:cs typeface="Arial"/>
                <a:sym typeface="Arial"/>
              </a:rPr>
              <a:t>Propuesta de Valor</a:t>
            </a:r>
          </a:p>
          <a:p>
            <a:pPr defTabSz="914377">
              <a:defRPr/>
            </a:pPr>
            <a:endParaRPr lang="es-CL" sz="2800" b="1" kern="0" dirty="0">
              <a:solidFill>
                <a:sysClr val="windowText" lastClr="000000"/>
              </a:solidFill>
              <a:latin typeface="Lucida Sans" panose="020B0602030504020204" pitchFamily="34" charset="0"/>
              <a:cs typeface="Arial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191AD4EA-2F82-B95E-C454-76E542F1F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9460B86C-E69E-ED4D-6716-18906535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55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"/>
          <p:cNvSpPr/>
          <p:nvPr/>
        </p:nvSpPr>
        <p:spPr>
          <a:xfrm>
            <a:off x="348343" y="1454773"/>
            <a:ext cx="11495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i="1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estas ofreciendo a tu cliente?</a:t>
            </a:r>
          </a:p>
          <a:p>
            <a:pPr algn="just" defTabSz="914377"/>
            <a:r>
              <a:rPr lang="es-CL" sz="2800" i="1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¿Por qué preferir tu propuesta y no la de un competidor?</a:t>
            </a:r>
          </a:p>
        </p:txBody>
      </p:sp>
      <p:sp>
        <p:nvSpPr>
          <p:cNvPr id="14" name="Rectángulo 1"/>
          <p:cNvSpPr/>
          <p:nvPr/>
        </p:nvSpPr>
        <p:spPr>
          <a:xfrm>
            <a:off x="348343" y="3386597"/>
            <a:ext cx="54756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Novedad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Desempeño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Personalización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Diseño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Marca / Estilo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Precio</a:t>
            </a:r>
          </a:p>
        </p:txBody>
      </p:sp>
      <p:sp>
        <p:nvSpPr>
          <p:cNvPr id="15" name="Rectángulo 1"/>
          <p:cNvSpPr/>
          <p:nvPr/>
        </p:nvSpPr>
        <p:spPr>
          <a:xfrm>
            <a:off x="348343" y="2838853"/>
            <a:ext cx="11495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b="1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Enfoques de propuesta de valor: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15944" y="2566347"/>
            <a:ext cx="50760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1"/>
          <p:cNvSpPr/>
          <p:nvPr/>
        </p:nvSpPr>
        <p:spPr>
          <a:xfrm>
            <a:off x="3961395" y="3386598"/>
            <a:ext cx="54756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Reducción de Costo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Reducción de Riesgo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Accesibilidad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/>
                </a:solidFill>
                <a:latin typeface="HP Simplified Light" panose="020B0404020204020204" pitchFamily="34" charset="0"/>
                <a:cs typeface="Arial"/>
                <a:sym typeface="Arial"/>
              </a:rPr>
              <a:t>Conveniencia / Usabilidad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D75A799-23EF-400C-BF83-FDAFCE4891EB}"/>
              </a:ext>
            </a:extLst>
          </p:cNvPr>
          <p:cNvSpPr txBox="1"/>
          <p:nvPr/>
        </p:nvSpPr>
        <p:spPr>
          <a:xfrm>
            <a:off x="978375" y="412776"/>
            <a:ext cx="8615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prstClr val="black"/>
                </a:solidFill>
                <a:latin typeface="Lucida Sans" panose="020B0602030504020204" pitchFamily="34" charset="0"/>
                <a:cs typeface="Arial"/>
                <a:sym typeface="Arial"/>
              </a:rPr>
              <a:t>Propuesta de </a:t>
            </a:r>
            <a:r>
              <a:rPr lang="es-CL" sz="3200" b="1" kern="0" dirty="0">
                <a:solidFill>
                  <a:srgbClr val="FFC000">
                    <a:lumMod val="75000"/>
                  </a:srgbClr>
                </a:solidFill>
                <a:latin typeface="Lucida Sans" panose="020B0602030504020204" pitchFamily="34" charset="0"/>
                <a:cs typeface="Arial"/>
                <a:sym typeface="Arial"/>
              </a:rPr>
              <a:t>Valor</a:t>
            </a:r>
          </a:p>
          <a:p>
            <a:pPr defTabSz="914377">
              <a:defRPr/>
            </a:pPr>
            <a:endParaRPr lang="es-CL" sz="3200" b="1" kern="0" dirty="0">
              <a:solidFill>
                <a:sysClr val="windowText" lastClr="000000"/>
              </a:solidFill>
              <a:latin typeface="Lucida Sans" panose="020B0602030504020204" pitchFamily="34" charset="0"/>
              <a:cs typeface="Arial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1091944-BEA7-D4A7-AE44-A1F6CC7E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92AB11CB-088A-DE9E-873D-AA58A5025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1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B655CC9-9CFF-4D52-96DE-1C79C868A0CA}"/>
              </a:ext>
            </a:extLst>
          </p:cNvPr>
          <p:cNvSpPr txBox="1"/>
          <p:nvPr/>
        </p:nvSpPr>
        <p:spPr>
          <a:xfrm>
            <a:off x="2341419" y="4665023"/>
            <a:ext cx="7633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Arial"/>
              </a:rPr>
              <a:t>Mercado</a:t>
            </a:r>
          </a:p>
        </p:txBody>
      </p:sp>
      <p:sp>
        <p:nvSpPr>
          <p:cNvPr id="7" name="Llaves 6">
            <a:extLst>
              <a:ext uri="{FF2B5EF4-FFF2-40B4-BE49-F238E27FC236}">
                <a16:creationId xmlns:a16="http://schemas.microsoft.com/office/drawing/2014/main" id="{B7448617-47BC-4233-9AC9-92CED0A64798}"/>
              </a:ext>
            </a:extLst>
          </p:cNvPr>
          <p:cNvSpPr/>
          <p:nvPr/>
        </p:nvSpPr>
        <p:spPr>
          <a:xfrm>
            <a:off x="1727200" y="4274458"/>
            <a:ext cx="9144000" cy="2017487"/>
          </a:xfrm>
          <a:prstGeom prst="bracePai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614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5BEED077-03E3-4251-82A9-BB02C90E0014}"/>
              </a:ext>
            </a:extLst>
          </p:cNvPr>
          <p:cNvGrpSpPr/>
          <p:nvPr/>
        </p:nvGrpSpPr>
        <p:grpSpPr>
          <a:xfrm>
            <a:off x="-152400" y="-222767"/>
            <a:ext cx="10958051" cy="7303533"/>
            <a:chOff x="1242977" y="-1451373"/>
            <a:chExt cx="9776285" cy="5605305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936D81E-5EA4-4071-995D-A106A8DBB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2977" y="-1451373"/>
              <a:ext cx="9776285" cy="5605305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29E2FC8-4B0C-4CDE-AF14-B678AD957F86}"/>
                </a:ext>
              </a:extLst>
            </p:cNvPr>
            <p:cNvSpPr/>
            <p:nvPr/>
          </p:nvSpPr>
          <p:spPr>
            <a:xfrm>
              <a:off x="4514143" y="-228282"/>
              <a:ext cx="5826432" cy="2807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CL" sz="14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43F3F9B-C766-4DF9-9941-813EC21FB99F}"/>
              </a:ext>
            </a:extLst>
          </p:cNvPr>
          <p:cNvSpPr txBox="1"/>
          <p:nvPr/>
        </p:nvSpPr>
        <p:spPr>
          <a:xfrm>
            <a:off x="4004097" y="2604617"/>
            <a:ext cx="653073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s-CL" sz="32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“Las personas </a:t>
            </a:r>
            <a:r>
              <a:rPr lang="es-CL" sz="3200" b="1" kern="0" dirty="0">
                <a:solidFill>
                  <a:srgbClr val="5F89D3"/>
                </a:solidFill>
                <a:latin typeface="Arial Nova Cond" panose="020B0506020202020204" pitchFamily="34" charset="0"/>
                <a:cs typeface="Arial"/>
                <a:sym typeface="Arial"/>
              </a:rPr>
              <a:t>no quieren una broca </a:t>
            </a:r>
            <a:r>
              <a:rPr lang="es-CL" sz="32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de un cuarto de pulgada, </a:t>
            </a:r>
            <a:r>
              <a:rPr lang="es-CL" sz="3200" b="1" kern="0" dirty="0">
                <a:solidFill>
                  <a:srgbClr val="5F89D3"/>
                </a:solidFill>
                <a:latin typeface="Arial Nova Cond" panose="020B0506020202020204" pitchFamily="34" charset="0"/>
                <a:cs typeface="Arial"/>
                <a:sym typeface="Arial"/>
              </a:rPr>
              <a:t>quieren un hoyo</a:t>
            </a:r>
            <a:r>
              <a:rPr lang="es-CL" sz="3200" b="1" kern="0" dirty="0">
                <a:solidFill>
                  <a:srgbClr val="212121"/>
                </a:solidFill>
                <a:latin typeface="Arial Nova Cond" panose="020B0506020202020204" pitchFamily="34" charset="0"/>
                <a:cs typeface="Arial"/>
                <a:sym typeface="Arial"/>
              </a:rPr>
              <a:t> </a:t>
            </a:r>
            <a:r>
              <a:rPr lang="es-CL" sz="32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de un cuarto de pulgada.”</a:t>
            </a:r>
          </a:p>
          <a:p>
            <a:pPr defTabSz="1219170">
              <a:buClr>
                <a:srgbClr val="000000"/>
              </a:buClr>
              <a:defRPr/>
            </a:pPr>
            <a:endParaRPr lang="es-CL" sz="3200" kern="0" dirty="0">
              <a:solidFill>
                <a:srgbClr val="000000"/>
              </a:solidFill>
              <a:latin typeface="Arial Nova Cond" panose="020B0506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69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A1C3CE-D893-416C-A3AD-C1E1E7022E21}"/>
              </a:ext>
            </a:extLst>
          </p:cNvPr>
          <p:cNvSpPr txBox="1"/>
          <p:nvPr/>
        </p:nvSpPr>
        <p:spPr>
          <a:xfrm>
            <a:off x="1786599" y="2028617"/>
            <a:ext cx="80607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-ES" sz="40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Las personas no compran productos ni servicios,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s-ES" sz="40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nos contratan para lograr </a:t>
            </a:r>
            <a:r>
              <a:rPr lang="es-ES" sz="4000" b="1" kern="0" dirty="0">
                <a:solidFill>
                  <a:srgbClr val="0070C0"/>
                </a:solidFill>
                <a:latin typeface="Arial Nova Cond" panose="020B0506020202020204" pitchFamily="34" charset="0"/>
                <a:cs typeface="Arial"/>
                <a:sym typeface="Arial"/>
              </a:rPr>
              <a:t>cumplir</a:t>
            </a:r>
            <a:r>
              <a:rPr lang="es-ES" sz="40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 sus tareas.</a:t>
            </a:r>
          </a:p>
          <a:p>
            <a:pPr algn="ctr" defTabSz="1219170">
              <a:buClr>
                <a:srgbClr val="000000"/>
              </a:buClr>
              <a:defRPr/>
            </a:pPr>
            <a:endParaRPr lang="es-CL" sz="4000" kern="0" dirty="0">
              <a:solidFill>
                <a:srgbClr val="000000"/>
              </a:solidFill>
              <a:latin typeface="Arial Nova Cond" panose="020B0506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400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mesas y reclamos: claves de la confianza">
            <a:extLst>
              <a:ext uri="{FF2B5EF4-FFF2-40B4-BE49-F238E27FC236}">
                <a16:creationId xmlns:a16="http://schemas.microsoft.com/office/drawing/2014/main" id="{19F6B477-8591-45A7-AF85-B155DA25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89C0A4-1DF1-40EA-BA85-8F93D4FFB369}"/>
              </a:ext>
            </a:extLst>
          </p:cNvPr>
          <p:cNvSpPr txBox="1"/>
          <p:nvPr/>
        </p:nvSpPr>
        <p:spPr>
          <a:xfrm>
            <a:off x="1876269" y="4036876"/>
            <a:ext cx="8439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-CL" sz="54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La </a:t>
            </a:r>
            <a:r>
              <a:rPr lang="es-CL" sz="5400" b="1" kern="0" dirty="0">
                <a:solidFill>
                  <a:srgbClr val="5F8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cs typeface="Arial"/>
                <a:sym typeface="Arial"/>
              </a:rPr>
              <a:t>promesa</a:t>
            </a:r>
            <a:r>
              <a:rPr lang="es-CL" sz="54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 es la que vende, no es el producto.</a:t>
            </a:r>
          </a:p>
        </p:txBody>
      </p:sp>
    </p:spTree>
    <p:extLst>
      <p:ext uri="{BB962C8B-B14F-4D97-AF65-F5344CB8AC3E}">
        <p14:creationId xmlns:p14="http://schemas.microsoft.com/office/powerpoint/2010/main" val="780597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713138" y="1625641"/>
            <a:ext cx="5341076" cy="274396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/>
            <a:r>
              <a:rPr lang="es-CL" sz="32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Describen los medios a través de los cuales una empresa se </a:t>
            </a:r>
            <a:r>
              <a:rPr lang="es-CL" sz="3200" dirty="0">
                <a:solidFill>
                  <a:srgbClr val="FF0000"/>
                </a:solidFill>
                <a:latin typeface="HP Simplified" panose="020B0604020204020204" pitchFamily="34" charset="0"/>
                <a:sym typeface="Arial"/>
              </a:rPr>
              <a:t>comunica</a:t>
            </a:r>
            <a:r>
              <a:rPr lang="es-CL" sz="32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 y </a:t>
            </a:r>
            <a:r>
              <a:rPr lang="es-CL" sz="3200" dirty="0">
                <a:solidFill>
                  <a:srgbClr val="FF0000"/>
                </a:solidFill>
                <a:latin typeface="HP Simplified" panose="020B0604020204020204" pitchFamily="34" charset="0"/>
                <a:sym typeface="Arial"/>
              </a:rPr>
              <a:t>alcanza</a:t>
            </a:r>
            <a:r>
              <a:rPr lang="es-CL" sz="32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 sus segmentos de clientes para </a:t>
            </a:r>
            <a:r>
              <a:rPr lang="es-CL" sz="3200" dirty="0">
                <a:solidFill>
                  <a:srgbClr val="FF0000"/>
                </a:solidFill>
                <a:latin typeface="HP Simplified" panose="020B0604020204020204" pitchFamily="34" charset="0"/>
                <a:sym typeface="Arial"/>
              </a:rPr>
              <a:t>entregar</a:t>
            </a:r>
            <a:r>
              <a:rPr lang="es-CL" sz="32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 una propuesta de valor determinada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13138" y="3252131"/>
            <a:ext cx="5341076" cy="274396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/>
            <a:r>
              <a:rPr lang="es-CL" sz="32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Son los puntos de contacto entre la empresa y sus clientes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-98473"/>
            <a:ext cx="12192000" cy="947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547" y="-168421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48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Canales</a:t>
            </a:r>
            <a:endParaRPr lang="es-CL" sz="2800" b="1" dirty="0">
              <a:solidFill>
                <a:prstClr val="white"/>
              </a:solidFill>
              <a:latin typeface="HP Simplified" panose="020B0604020204020204" pitchFamily="34" charset="0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8" y="1625642"/>
            <a:ext cx="4472025" cy="4241759"/>
          </a:xfrm>
          <a:prstGeom prst="rect">
            <a:avLst/>
          </a:prstGeom>
        </p:spPr>
      </p:pic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C49C0F73-0C76-1806-1C3C-7DE86AEF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C1552F35-BF1A-A71F-09AD-16232D51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665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"/>
          <p:cNvSpPr/>
          <p:nvPr/>
        </p:nvSpPr>
        <p:spPr>
          <a:xfrm>
            <a:off x="348343" y="1454773"/>
            <a:ext cx="11495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i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¿Cómo quieren ser contactados cada segmento?</a:t>
            </a:r>
          </a:p>
          <a:p>
            <a:pPr algn="just" defTabSz="914377"/>
            <a:r>
              <a:rPr lang="es-CL" sz="2800" i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¿A través de qué puntos de interacción?</a:t>
            </a:r>
          </a:p>
        </p:txBody>
      </p:sp>
      <p:sp>
        <p:nvSpPr>
          <p:cNvPr id="14" name="Rectángulo 1"/>
          <p:cNvSpPr/>
          <p:nvPr/>
        </p:nvSpPr>
        <p:spPr>
          <a:xfrm>
            <a:off x="348343" y="3499139"/>
            <a:ext cx="114953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Consideración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Evaluación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Compra/Adquisición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Entrega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Post Venta/Evaluación de adquisición</a:t>
            </a:r>
          </a:p>
        </p:txBody>
      </p:sp>
      <p:sp>
        <p:nvSpPr>
          <p:cNvPr id="15" name="Rectángulo 1"/>
          <p:cNvSpPr/>
          <p:nvPr/>
        </p:nvSpPr>
        <p:spPr>
          <a:xfrm>
            <a:off x="348343" y="2838853"/>
            <a:ext cx="11495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Canales por etapa: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565" y="1954342"/>
            <a:ext cx="4345043" cy="19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CD47385-61DA-4B10-A22D-43D00650957D}"/>
              </a:ext>
            </a:extLst>
          </p:cNvPr>
          <p:cNvSpPr txBox="1"/>
          <p:nvPr/>
        </p:nvSpPr>
        <p:spPr>
          <a:xfrm>
            <a:off x="978375" y="412778"/>
            <a:ext cx="700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prstClr val="black"/>
                </a:solidFill>
                <a:latin typeface="Lucida Sans" panose="020B0602030504020204" pitchFamily="34" charset="0"/>
                <a:cs typeface="Arial"/>
                <a:sym typeface="Arial"/>
              </a:rPr>
              <a:t>Canales</a:t>
            </a:r>
            <a:endParaRPr lang="es-CL" sz="3200" b="1" kern="0" dirty="0">
              <a:solidFill>
                <a:sysClr val="windowText" lastClr="000000"/>
              </a:solidFill>
              <a:latin typeface="Lucida Sans" panose="020B0602030504020204" pitchFamily="34" charset="0"/>
              <a:cs typeface="Arial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60B00C85-C1DF-0806-034D-B37296E3D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C5BFB031-658D-7CD2-97FA-A43DF85F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581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6001" y="2875941"/>
            <a:ext cx="5341076" cy="274396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/>
            <a:r>
              <a:rPr lang="es-CL" sz="36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Comprende los tipos de relaciones que establece una empresa con cada segmento específico de cliente para </a:t>
            </a:r>
            <a:r>
              <a:rPr lang="es-CL" sz="3600" dirty="0">
                <a:solidFill>
                  <a:srgbClr val="FF0000"/>
                </a:solidFill>
                <a:latin typeface="HP Simplified" panose="020B0604020204020204" pitchFamily="34" charset="0"/>
                <a:sym typeface="Arial"/>
              </a:rPr>
              <a:t>Adquirir</a:t>
            </a:r>
            <a:r>
              <a:rPr lang="es-CL" sz="36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 y </a:t>
            </a:r>
            <a:r>
              <a:rPr lang="es-CL" sz="3600" dirty="0">
                <a:solidFill>
                  <a:srgbClr val="FF0000"/>
                </a:solidFill>
                <a:latin typeface="HP Simplified" panose="020B0604020204020204" pitchFamily="34" charset="0"/>
                <a:sym typeface="Arial"/>
              </a:rPr>
              <a:t>Retener</a:t>
            </a:r>
            <a:r>
              <a:rPr lang="es-CL" sz="36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 clientes y también </a:t>
            </a:r>
            <a:r>
              <a:rPr lang="es-CL" sz="3600" dirty="0">
                <a:solidFill>
                  <a:srgbClr val="FF0000"/>
                </a:solidFill>
                <a:latin typeface="HP Simplified" panose="020B0604020204020204" pitchFamily="34" charset="0"/>
                <a:sym typeface="Arial"/>
              </a:rPr>
              <a:t>Incrementar</a:t>
            </a:r>
            <a:r>
              <a:rPr lang="es-CL" sz="36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 las ventas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1" y="3838810"/>
            <a:ext cx="4496331" cy="24320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61" y="1361531"/>
            <a:ext cx="4496331" cy="247727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98473"/>
            <a:ext cx="12192000" cy="947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5547" y="-168421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48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Relación con el Cliente</a:t>
            </a:r>
            <a:endParaRPr lang="es-CL" sz="2800" b="1" dirty="0">
              <a:solidFill>
                <a:prstClr val="white"/>
              </a:solidFill>
              <a:latin typeface="HP Simplified" panose="020B0604020204020204" pitchFamily="34" charset="0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62E7CFC1-CB6B-EBBA-0F88-1ED4053C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CFDDF439-0B30-58A7-6A16-3B0B6F73D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87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"/>
          <p:cNvSpPr/>
          <p:nvPr/>
        </p:nvSpPr>
        <p:spPr>
          <a:xfrm>
            <a:off x="348343" y="1454773"/>
            <a:ext cx="11495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i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relaciones establecerás con tus clientes?</a:t>
            </a:r>
          </a:p>
          <a:p>
            <a:pPr algn="just" defTabSz="914377"/>
            <a:r>
              <a:rPr lang="es-CL" sz="2800" i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¿Cómo te encargarás de Adquirir, Retener y Aumentar tus clientes?</a:t>
            </a:r>
          </a:p>
        </p:txBody>
      </p:sp>
      <p:sp>
        <p:nvSpPr>
          <p:cNvPr id="14" name="Rectángulo 1"/>
          <p:cNvSpPr/>
          <p:nvPr/>
        </p:nvSpPr>
        <p:spPr>
          <a:xfrm>
            <a:off x="348343" y="3386597"/>
            <a:ext cx="114953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Asistencia Personal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Asistencia Exclusiva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Autoservicio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Servicios Automatizados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Comunidades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Co-creación</a:t>
            </a:r>
          </a:p>
        </p:txBody>
      </p:sp>
      <p:sp>
        <p:nvSpPr>
          <p:cNvPr id="15" name="Rectángulo 1"/>
          <p:cNvSpPr/>
          <p:nvPr/>
        </p:nvSpPr>
        <p:spPr>
          <a:xfrm>
            <a:off x="348343" y="2838853"/>
            <a:ext cx="11495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Diferentes tipos de relaciones: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187" y="2738797"/>
            <a:ext cx="4737615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9866E23-8883-4795-93E0-A89AD50616C3}"/>
              </a:ext>
            </a:extLst>
          </p:cNvPr>
          <p:cNvSpPr txBox="1"/>
          <p:nvPr/>
        </p:nvSpPr>
        <p:spPr>
          <a:xfrm>
            <a:off x="978375" y="412777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prstClr val="black"/>
                </a:solidFill>
                <a:latin typeface="Lucida Sans" panose="020B0602030504020204" pitchFamily="34" charset="0"/>
                <a:cs typeface="Arial"/>
                <a:sym typeface="Arial"/>
              </a:rPr>
              <a:t>Relación con el </a:t>
            </a:r>
            <a:r>
              <a:rPr lang="es-CL" sz="3200" b="1" kern="0" dirty="0">
                <a:solidFill>
                  <a:srgbClr val="FFC000">
                    <a:lumMod val="75000"/>
                  </a:srgbClr>
                </a:solidFill>
                <a:latin typeface="Lucida Sans" panose="020B0602030504020204" pitchFamily="34" charset="0"/>
                <a:cs typeface="Arial"/>
                <a:sym typeface="Arial"/>
              </a:rPr>
              <a:t>Cliente</a:t>
            </a:r>
            <a:endParaRPr lang="es-CL" sz="3200" b="1" kern="0" dirty="0">
              <a:solidFill>
                <a:sysClr val="windowText" lastClr="000000"/>
              </a:solidFill>
              <a:latin typeface="Lucida Sans" panose="020B0602030504020204" pitchFamily="34" charset="0"/>
              <a:cs typeface="Arial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3E05994F-D411-0E62-CAC8-23A101FF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3200ADA0-C0EA-E635-171B-C600F989A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21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6001" y="2083719"/>
            <a:ext cx="5341076" cy="274396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/>
            <a:r>
              <a:rPr lang="es-CL" sz="36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Consiste en definir las principales fuentes de </a:t>
            </a:r>
            <a:r>
              <a:rPr lang="es-CL" sz="3600" dirty="0">
                <a:solidFill>
                  <a:srgbClr val="FF0000"/>
                </a:solidFill>
                <a:latin typeface="HP Simplified" panose="020B0604020204020204" pitchFamily="34" charset="0"/>
                <a:sym typeface="Arial"/>
              </a:rPr>
              <a:t>dinero</a:t>
            </a:r>
            <a:r>
              <a:rPr lang="es-CL" sz="36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 que genera el proyecto/negocio para cada segmento de clientes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72" y="1636587"/>
            <a:ext cx="4645245" cy="390936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-98473"/>
            <a:ext cx="12192000" cy="947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5547" y="-168421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48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Flujo de Ingresos</a:t>
            </a:r>
            <a:endParaRPr lang="es-CL" sz="2800" b="1" dirty="0">
              <a:solidFill>
                <a:prstClr val="white"/>
              </a:solidFill>
              <a:latin typeface="HP Simplified" panose="020B0604020204020204" pitchFamily="34" charset="0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64D27A9F-8B79-A952-F846-50E819B7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763E2714-97D1-67DA-8788-95506021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84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"/>
          <p:cNvSpPr/>
          <p:nvPr/>
        </p:nvSpPr>
        <p:spPr>
          <a:xfrm>
            <a:off x="348343" y="1454773"/>
            <a:ext cx="11495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i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clientes están dispuestos a pagar? </a:t>
            </a:r>
          </a:p>
          <a:p>
            <a:pPr algn="just" defTabSz="914377"/>
            <a:r>
              <a:rPr lang="es-CL" sz="2800" i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pagarán? ¿Cuánto pagarán? ¿Cómo prefieren pagar?</a:t>
            </a:r>
          </a:p>
        </p:txBody>
      </p:sp>
      <p:sp>
        <p:nvSpPr>
          <p:cNvPr id="14" name="Rectángulo 1"/>
          <p:cNvSpPr/>
          <p:nvPr/>
        </p:nvSpPr>
        <p:spPr>
          <a:xfrm>
            <a:off x="348345" y="2998262"/>
            <a:ext cx="4884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Pago único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Pagos recurrentes</a:t>
            </a:r>
          </a:p>
        </p:txBody>
      </p:sp>
      <p:sp>
        <p:nvSpPr>
          <p:cNvPr id="15" name="Rectángulo 1"/>
          <p:cNvSpPr/>
          <p:nvPr/>
        </p:nvSpPr>
        <p:spPr>
          <a:xfrm>
            <a:off x="348344" y="2450518"/>
            <a:ext cx="5663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2 Tipos de fuentes de ingresos: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338" y="4673585"/>
            <a:ext cx="3406993" cy="157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1"/>
          <p:cNvSpPr/>
          <p:nvPr/>
        </p:nvSpPr>
        <p:spPr>
          <a:xfrm>
            <a:off x="6422070" y="3022786"/>
            <a:ext cx="4884839" cy="29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667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Venta de activos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667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Cuota por uso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667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Cuota de suscripción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667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Alquiler/Leasing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667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Licencias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667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Corretaje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667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Publicidad</a:t>
            </a:r>
          </a:p>
        </p:txBody>
      </p:sp>
      <p:sp>
        <p:nvSpPr>
          <p:cNvPr id="10" name="Rectángulo 1"/>
          <p:cNvSpPr/>
          <p:nvPr/>
        </p:nvSpPr>
        <p:spPr>
          <a:xfrm>
            <a:off x="6437309" y="2475042"/>
            <a:ext cx="5663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Formas de generar ingresos:</a:t>
            </a:r>
          </a:p>
        </p:txBody>
      </p:sp>
      <p:sp>
        <p:nvSpPr>
          <p:cNvPr id="11" name="Rectángulo 1"/>
          <p:cNvSpPr/>
          <p:nvPr/>
        </p:nvSpPr>
        <p:spPr>
          <a:xfrm>
            <a:off x="395226" y="4698107"/>
            <a:ext cx="4884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Fijo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Dinámico</a:t>
            </a:r>
          </a:p>
        </p:txBody>
      </p:sp>
      <p:sp>
        <p:nvSpPr>
          <p:cNvPr id="12" name="Rectángulo 1"/>
          <p:cNvSpPr/>
          <p:nvPr/>
        </p:nvSpPr>
        <p:spPr>
          <a:xfrm>
            <a:off x="395226" y="4150365"/>
            <a:ext cx="5883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2 Formas de establecer precios: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364CBA9-58DE-4FC8-9639-EF561B1A65A0}"/>
              </a:ext>
            </a:extLst>
          </p:cNvPr>
          <p:cNvSpPr txBox="1"/>
          <p:nvPr/>
        </p:nvSpPr>
        <p:spPr>
          <a:xfrm>
            <a:off x="978375" y="412777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prstClr val="black"/>
                </a:solidFill>
                <a:latin typeface="Lucida Sans" panose="020B0602030504020204" pitchFamily="34" charset="0"/>
                <a:cs typeface="Arial"/>
                <a:sym typeface="Arial"/>
              </a:rPr>
              <a:t>Fuentes de </a:t>
            </a:r>
            <a:r>
              <a:rPr lang="es-CL" sz="3200" b="1" kern="0" dirty="0">
                <a:solidFill>
                  <a:srgbClr val="FFC000">
                    <a:lumMod val="75000"/>
                  </a:srgbClr>
                </a:solidFill>
                <a:latin typeface="Lucida Sans" panose="020B0602030504020204" pitchFamily="34" charset="0"/>
                <a:cs typeface="Arial"/>
                <a:sym typeface="Arial"/>
              </a:rPr>
              <a:t>Ingresos</a:t>
            </a:r>
            <a:endParaRPr lang="es-CL" sz="3200" b="1" kern="0" dirty="0">
              <a:solidFill>
                <a:sysClr val="windowText" lastClr="000000"/>
              </a:solidFill>
              <a:latin typeface="Lucida Sans" panose="020B0602030504020204" pitchFamily="34" charset="0"/>
              <a:cs typeface="Arial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0B65B292-85AC-A97A-E06A-CB69E8D2A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62D1789C-F7E9-0139-02BC-944D84FE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887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768069" y="1716930"/>
            <a:ext cx="5341076" cy="1966580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/>
            <a:r>
              <a:rPr lang="es-CL" sz="32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Los principales </a:t>
            </a:r>
            <a:r>
              <a:rPr lang="es-CL" sz="3200" dirty="0">
                <a:solidFill>
                  <a:srgbClr val="FF0000"/>
                </a:solidFill>
                <a:latin typeface="HP Simplified" panose="020B0604020204020204" pitchFamily="34" charset="0"/>
                <a:sym typeface="Arial"/>
              </a:rPr>
              <a:t>activos</a:t>
            </a:r>
            <a:r>
              <a:rPr lang="es-CL" sz="32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 que son necesarios para hacer funcionar el modelo de negocios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68069" y="3683510"/>
            <a:ext cx="5341076" cy="1966580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/>
            <a:r>
              <a:rPr lang="es-CL" sz="32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Pueden ser propiedad de la empresa, sus socios, proveedores u otros colaboradores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337859"/>
            <a:ext cx="4037025" cy="46913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98473"/>
            <a:ext cx="12192000" cy="947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547" y="-168421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48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Recursos Clave</a:t>
            </a:r>
            <a:endParaRPr lang="es-CL" sz="2800" b="1" dirty="0">
              <a:solidFill>
                <a:prstClr val="white"/>
              </a:solidFill>
              <a:latin typeface="HP Simplified" panose="020B0604020204020204" pitchFamily="34" charset="0"/>
              <a:sym typeface="Arial"/>
            </a:endParaRPr>
          </a:p>
        </p:txBody>
      </p:sp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649306E4-E990-80F0-AB70-EC3C7368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B9856871-00B2-FCC6-9504-B49504F1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9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FFBBE0-ADD6-6FE3-50D8-6B017EB3EB02}"/>
              </a:ext>
            </a:extLst>
          </p:cNvPr>
          <p:cNvSpPr txBox="1"/>
          <p:nvPr/>
        </p:nvSpPr>
        <p:spPr>
          <a:xfrm>
            <a:off x="-1" y="78641"/>
            <a:ext cx="8450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03396C"/>
                </a:solidFill>
              </a:rPr>
              <a:t>¿Por qué debo estudiar el mercado?</a:t>
            </a:r>
            <a:endParaRPr lang="es-419" b="1" dirty="0">
              <a:solidFill>
                <a:srgbClr val="03396C"/>
              </a:solidFill>
            </a:endParaRP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F0CA15AD-654B-B04D-BD98-F0EF201D00CE}"/>
              </a:ext>
            </a:extLst>
          </p:cNvPr>
          <p:cNvSpPr txBox="1"/>
          <p:nvPr/>
        </p:nvSpPr>
        <p:spPr>
          <a:xfrm>
            <a:off x="936306" y="1527793"/>
            <a:ext cx="60423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¿Cuáles son los principales </a:t>
            </a:r>
            <a:r>
              <a:rPr lang="es-CL" sz="3200" b="1" dirty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problemas</a:t>
            </a:r>
            <a:r>
              <a:rPr lang="es-CL" sz="3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para estimar el mercado e impacto de un proyecto?</a:t>
            </a:r>
            <a:endParaRPr lang="es-CL" sz="3200" b="1" dirty="0">
              <a:solidFill>
                <a:srgbClr val="C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Picture 2" descr="Orthodontics Question Face Thought Facial Expression, Resolution:500x600 HD  Png Download - CPPNG.com">
            <a:extLst>
              <a:ext uri="{FF2B5EF4-FFF2-40B4-BE49-F238E27FC236}">
                <a16:creationId xmlns:a16="http://schemas.microsoft.com/office/drawing/2014/main" id="{75DBE957-62C7-065B-3C45-63DEE3B03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143000"/>
            <a:ext cx="476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891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"/>
          <p:cNvSpPr/>
          <p:nvPr/>
        </p:nvSpPr>
        <p:spPr>
          <a:xfrm>
            <a:off x="348343" y="1454773"/>
            <a:ext cx="11495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i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recursos sustentan tu modelo de negocios? </a:t>
            </a:r>
          </a:p>
          <a:p>
            <a:pPr algn="just" defTabSz="914377"/>
            <a:r>
              <a:rPr lang="es-CL" sz="2800" i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activos son esenciales?</a:t>
            </a:r>
          </a:p>
        </p:txBody>
      </p:sp>
      <p:sp>
        <p:nvSpPr>
          <p:cNvPr id="14" name="Rectángulo 1"/>
          <p:cNvSpPr/>
          <p:nvPr/>
        </p:nvSpPr>
        <p:spPr>
          <a:xfrm>
            <a:off x="348345" y="3386597"/>
            <a:ext cx="10914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Físicos: Instalaciones, edificios, vehículos, etc.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Intelectuales: Marca, información privada, patentes, derechos de autor, etc.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Humanos: Personas clave, equipos de trabajo.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Financieros: Fuentes de financiamiento, efectivo disponible, etc.</a:t>
            </a:r>
          </a:p>
        </p:txBody>
      </p:sp>
      <p:sp>
        <p:nvSpPr>
          <p:cNvPr id="15" name="Rectángulo 1"/>
          <p:cNvSpPr/>
          <p:nvPr/>
        </p:nvSpPr>
        <p:spPr>
          <a:xfrm>
            <a:off x="348345" y="2838854"/>
            <a:ext cx="488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s-C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Categorías de recursos: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1082" y="1688707"/>
            <a:ext cx="3368435" cy="156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F197A2A-8BF8-483D-9971-EAFDA20A29C4}"/>
              </a:ext>
            </a:extLst>
          </p:cNvPr>
          <p:cNvSpPr txBox="1"/>
          <p:nvPr/>
        </p:nvSpPr>
        <p:spPr>
          <a:xfrm>
            <a:off x="978375" y="412777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prstClr val="black"/>
                </a:solidFill>
                <a:latin typeface="Lucida Sans" panose="020B0602030504020204" pitchFamily="34" charset="0"/>
                <a:cs typeface="Arial"/>
                <a:sym typeface="Arial"/>
              </a:rPr>
              <a:t>Recursos </a:t>
            </a:r>
            <a:r>
              <a:rPr lang="es-CL" sz="3200" b="1" kern="0" dirty="0">
                <a:solidFill>
                  <a:srgbClr val="FFC000">
                    <a:lumMod val="75000"/>
                  </a:srgbClr>
                </a:solidFill>
                <a:latin typeface="Lucida Sans" panose="020B0602030504020204" pitchFamily="34" charset="0"/>
                <a:cs typeface="Arial"/>
                <a:sym typeface="Arial"/>
              </a:rPr>
              <a:t>Clave</a:t>
            </a: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A4A45080-609D-E769-5357-9A64861B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6004379D-02B0-64D8-F428-C9BB1B88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63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811611" y="2280002"/>
            <a:ext cx="5341076" cy="1966580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36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Corresponde a las </a:t>
            </a:r>
            <a:r>
              <a:rPr lang="es-CL" sz="3600" dirty="0">
                <a:solidFill>
                  <a:srgbClr val="FF0000"/>
                </a:solidFill>
                <a:latin typeface="HP Simplified" panose="020B0604020204020204" pitchFamily="34" charset="0"/>
                <a:sym typeface="Arial"/>
              </a:rPr>
              <a:t>tareas y acciones</a:t>
            </a:r>
            <a:r>
              <a:rPr lang="es-CL" sz="36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 más importantes que debe hacer la empresa para operar su modelo de negocios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11611" y="3566107"/>
            <a:ext cx="5341076" cy="1966580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36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Varían dependiendo del negocio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65" y="1542758"/>
            <a:ext cx="4372177" cy="41033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-98473"/>
            <a:ext cx="12192000" cy="947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547" y="-168421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48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Actividades Clave</a:t>
            </a:r>
            <a:endParaRPr lang="es-CL" sz="2800" b="1" dirty="0">
              <a:solidFill>
                <a:prstClr val="white"/>
              </a:solidFill>
              <a:latin typeface="HP Simplified" panose="020B0604020204020204" pitchFamily="34" charset="0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9F9A448D-3F1E-8D1A-39E5-42645848D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64E8FF1F-BB77-3CC1-3862-88E04BD3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414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8274" y="5148422"/>
            <a:ext cx="3340399" cy="15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"/>
          <p:cNvSpPr/>
          <p:nvPr/>
        </p:nvSpPr>
        <p:spPr>
          <a:xfrm>
            <a:off x="348343" y="1290889"/>
            <a:ext cx="11495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CL" sz="2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actividades necesitas hacer bien en tu modelo de negocios? </a:t>
            </a:r>
          </a:p>
          <a:p>
            <a:pPr algn="just" defTabSz="914377">
              <a:defRPr/>
            </a:pPr>
            <a:r>
              <a:rPr lang="es-CL" sz="2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es crucial para generar, entregar y sustentar tu propuesta de valor?</a:t>
            </a:r>
          </a:p>
        </p:txBody>
      </p:sp>
      <p:sp>
        <p:nvSpPr>
          <p:cNvPr id="14" name="Rectángulo 1"/>
          <p:cNvSpPr/>
          <p:nvPr/>
        </p:nvSpPr>
        <p:spPr>
          <a:xfrm>
            <a:off x="348343" y="2998478"/>
            <a:ext cx="113683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Producción: Relacionado a diseñar, hacer y entregar un producto en grandes cantidades y/o de calidad superior.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Solución de problemas: Involucra crear nuevas soluciones  a problemas individuales de clientes. 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Plataformas / Redes: Están determinados por actividades que apuntan a crear y mantener plataformas, software, redes.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endParaRPr lang="es-CL" sz="2800" kern="0" dirty="0">
              <a:solidFill>
                <a:prstClr val="black">
                  <a:lumMod val="65000"/>
                  <a:lumOff val="35000"/>
                </a:prstClr>
              </a:solidFill>
              <a:latin typeface="HP Simplified Light" panose="020B0404020204020204" pitchFamily="34" charset="0"/>
              <a:cs typeface="Arial"/>
              <a:sym typeface="Arial"/>
            </a:endParaRPr>
          </a:p>
        </p:txBody>
      </p:sp>
      <p:sp>
        <p:nvSpPr>
          <p:cNvPr id="15" name="Rectángulo 1"/>
          <p:cNvSpPr/>
          <p:nvPr/>
        </p:nvSpPr>
        <p:spPr>
          <a:xfrm>
            <a:off x="348344" y="2450734"/>
            <a:ext cx="561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CL" sz="2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Clasificación de actividades: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D4D679B-3B41-4FCE-B040-427F83A24FE6}"/>
              </a:ext>
            </a:extLst>
          </p:cNvPr>
          <p:cNvSpPr txBox="1"/>
          <p:nvPr/>
        </p:nvSpPr>
        <p:spPr>
          <a:xfrm>
            <a:off x="978375" y="412777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prstClr val="black"/>
                </a:solidFill>
                <a:latin typeface="Lucida Sans" panose="020B0602030504020204" pitchFamily="34" charset="0"/>
                <a:cs typeface="Arial"/>
                <a:sym typeface="Arial"/>
              </a:rPr>
              <a:t>Actividades </a:t>
            </a:r>
            <a:r>
              <a:rPr lang="es-CL" sz="3200" b="1" kern="0" dirty="0">
                <a:solidFill>
                  <a:srgbClr val="FFC000">
                    <a:lumMod val="75000"/>
                  </a:srgbClr>
                </a:solidFill>
                <a:latin typeface="Lucida Sans" panose="020B0602030504020204" pitchFamily="34" charset="0"/>
                <a:cs typeface="Arial"/>
                <a:sym typeface="Arial"/>
              </a:rPr>
              <a:t>Clave</a:t>
            </a: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20A4C564-AE39-844A-43E8-764329D6B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70D8C568-7091-8103-C897-AD82056E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477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200503" y="2897379"/>
            <a:ext cx="5341076" cy="1966580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36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Corresponde a la red de </a:t>
            </a:r>
            <a:r>
              <a:rPr lang="es-CL" sz="3600" dirty="0">
                <a:solidFill>
                  <a:srgbClr val="FFC000">
                    <a:lumMod val="75000"/>
                  </a:srgbClr>
                </a:solidFill>
                <a:latin typeface="HP Simplified" panose="020B0604020204020204" pitchFamily="34" charset="0"/>
                <a:sym typeface="Arial"/>
              </a:rPr>
              <a:t>socios y/o proveedores </a:t>
            </a:r>
            <a:r>
              <a:rPr lang="es-CL" sz="36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esenciales que contribuyen a materializar el modelo de negocios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600" y="1926295"/>
            <a:ext cx="4478595" cy="333148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98473"/>
            <a:ext cx="12192000" cy="947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547" y="-168421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48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Socios Clave</a:t>
            </a:r>
            <a:endParaRPr lang="es-CL" sz="2800" b="1" dirty="0">
              <a:solidFill>
                <a:prstClr val="white"/>
              </a:solidFill>
              <a:latin typeface="HP Simplified" panose="020B0604020204020204" pitchFamily="34" charset="0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27857E4E-26B1-9206-9DB6-FFC73082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BC64B807-3C39-4CE0-170C-A6278E1D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932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"/>
          <p:cNvSpPr/>
          <p:nvPr/>
        </p:nvSpPr>
        <p:spPr>
          <a:xfrm>
            <a:off x="348343" y="1829291"/>
            <a:ext cx="11495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CL" sz="2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alianzas críticas debemos concretar para que el </a:t>
            </a:r>
          </a:p>
          <a:p>
            <a:pPr algn="just" defTabSz="914377">
              <a:defRPr/>
            </a:pPr>
            <a:r>
              <a:rPr lang="es-CL" sz="2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Modelo de negocios sea exitoso?</a:t>
            </a:r>
          </a:p>
        </p:txBody>
      </p:sp>
      <p:sp>
        <p:nvSpPr>
          <p:cNvPr id="14" name="Rectángulo 1"/>
          <p:cNvSpPr/>
          <p:nvPr/>
        </p:nvSpPr>
        <p:spPr>
          <a:xfrm>
            <a:off x="348345" y="3761116"/>
            <a:ext cx="83237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Economías de escala y optimización de procesos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Reducción de riesgo e incertidumbre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Adquisición de recursos y actividades particulares</a:t>
            </a:r>
          </a:p>
        </p:txBody>
      </p:sp>
      <p:sp>
        <p:nvSpPr>
          <p:cNvPr id="15" name="Rectángulo 1"/>
          <p:cNvSpPr/>
          <p:nvPr/>
        </p:nvSpPr>
        <p:spPr>
          <a:xfrm>
            <a:off x="348344" y="3213373"/>
            <a:ext cx="8003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CL" sz="2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Motivaciones para generar alianzas: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6544" y="2525326"/>
            <a:ext cx="3167111" cy="14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24D0ADE-EBC7-4682-B15B-4F3ADCCCD890}"/>
              </a:ext>
            </a:extLst>
          </p:cNvPr>
          <p:cNvSpPr txBox="1"/>
          <p:nvPr/>
        </p:nvSpPr>
        <p:spPr>
          <a:xfrm>
            <a:off x="978375" y="412777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prstClr val="black"/>
                </a:solidFill>
                <a:latin typeface="Lucida Sans" panose="020B0602030504020204" pitchFamily="34" charset="0"/>
                <a:cs typeface="Arial"/>
                <a:sym typeface="Arial"/>
              </a:rPr>
              <a:t>Socios </a:t>
            </a:r>
            <a:r>
              <a:rPr lang="es-CL" sz="3200" b="1" kern="0" dirty="0">
                <a:solidFill>
                  <a:srgbClr val="FFC000">
                    <a:lumMod val="75000"/>
                  </a:srgbClr>
                </a:solidFill>
                <a:latin typeface="Lucida Sans" panose="020B0602030504020204" pitchFamily="34" charset="0"/>
                <a:cs typeface="Arial"/>
                <a:sym typeface="Arial"/>
              </a:rPr>
              <a:t>Clave</a:t>
            </a: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EA1F60A7-3CF0-CAF4-DCC5-78D60D5A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DF1A3D99-4BAE-359C-A413-9D3BBA67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66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12141D-BC73-13FC-FCAB-FE9A5FB1FC18}"/>
              </a:ext>
            </a:extLst>
          </p:cNvPr>
          <p:cNvSpPr txBox="1"/>
          <p:nvPr/>
        </p:nvSpPr>
        <p:spPr>
          <a:xfrm>
            <a:off x="0" y="78641"/>
            <a:ext cx="3672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03396C"/>
                </a:solidFill>
              </a:rPr>
              <a:t>Asociados clave</a:t>
            </a:r>
            <a:endParaRPr lang="es-419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1D3819-4BFF-8A1B-C568-A69AE68DC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4" y="836851"/>
            <a:ext cx="10584766" cy="59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87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824373" y="3566054"/>
            <a:ext cx="5761713" cy="118533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/>
            <a:r>
              <a:rPr lang="es-CL" sz="40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Los costos </a:t>
            </a:r>
            <a:r>
              <a:rPr lang="es-CL" sz="4000" dirty="0">
                <a:solidFill>
                  <a:srgbClr val="FF0000"/>
                </a:solidFill>
                <a:latin typeface="HP Simplified" panose="020B0604020204020204" pitchFamily="34" charset="0"/>
                <a:sym typeface="Arial"/>
              </a:rPr>
              <a:t>más relevantes </a:t>
            </a:r>
            <a:r>
              <a:rPr lang="es-CL" sz="4000" dirty="0">
                <a:solidFill>
                  <a:prstClr val="black"/>
                </a:solidFill>
                <a:latin typeface="HP Simplified" panose="020B0604020204020204" pitchFamily="34" charset="0"/>
                <a:sym typeface="Arial"/>
              </a:rPr>
              <a:t>involucrados en operar el modelo de negocio</a:t>
            </a:r>
          </a:p>
          <a:p>
            <a:pPr algn="l" defTabSz="1280128"/>
            <a:endParaRPr lang="es-CL" sz="3200" b="1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8" y="1763613"/>
            <a:ext cx="4618355" cy="329882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-98473"/>
            <a:ext cx="12192000" cy="947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547" y="-168421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r>
              <a:rPr lang="es-CL" sz="48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Estructura de Costos</a:t>
            </a:r>
            <a:endParaRPr lang="es-CL" sz="2800" b="1" dirty="0">
              <a:solidFill>
                <a:prstClr val="white"/>
              </a:solidFill>
              <a:latin typeface="HP Simplified" panose="020B0604020204020204" pitchFamily="34" charset="0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64EA533F-B7D7-FDFC-7FC3-630C7BCC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8750503F-E0C3-17A2-047B-C39CE09C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500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"/>
          <p:cNvSpPr/>
          <p:nvPr/>
        </p:nvSpPr>
        <p:spPr>
          <a:xfrm>
            <a:off x="348343" y="1655747"/>
            <a:ext cx="11495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CL" sz="2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¿Cuál es la estructura de costos resultante?</a:t>
            </a:r>
          </a:p>
          <a:p>
            <a:pPr algn="just" defTabSz="914377">
              <a:defRPr/>
            </a:pPr>
            <a:r>
              <a:rPr lang="es-CL" sz="2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¿Qué recursos y actividades clave representan mayor costo?</a:t>
            </a:r>
          </a:p>
        </p:txBody>
      </p:sp>
      <p:sp>
        <p:nvSpPr>
          <p:cNvPr id="14" name="Rectángulo 1"/>
          <p:cNvSpPr/>
          <p:nvPr/>
        </p:nvSpPr>
        <p:spPr>
          <a:xfrm>
            <a:off x="348345" y="3386598"/>
            <a:ext cx="5138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Basada en costos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Basada en valor</a:t>
            </a:r>
          </a:p>
        </p:txBody>
      </p:sp>
      <p:sp>
        <p:nvSpPr>
          <p:cNvPr id="15" name="Rectángulo 1"/>
          <p:cNvSpPr/>
          <p:nvPr/>
        </p:nvSpPr>
        <p:spPr>
          <a:xfrm>
            <a:off x="348343" y="2844847"/>
            <a:ext cx="5757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CL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Clases de estructura de negocios: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70365" y="5342866"/>
            <a:ext cx="3121635" cy="14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1"/>
          <p:cNvSpPr/>
          <p:nvPr/>
        </p:nvSpPr>
        <p:spPr>
          <a:xfrm>
            <a:off x="5733926" y="3385347"/>
            <a:ext cx="51380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Costos Fijos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Costos Variables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Economías de escala</a:t>
            </a:r>
          </a:p>
          <a:p>
            <a:pPr marL="457189" indent="-457189" algn="just" defTabSz="914377">
              <a:buFont typeface="Arial" panose="020B0604020202020204" pitchFamily="34" charset="0"/>
              <a:buChar char="•"/>
              <a:defRPr/>
            </a:pPr>
            <a:r>
              <a:rPr lang="es-CL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Economías de ámbito</a:t>
            </a:r>
          </a:p>
        </p:txBody>
      </p:sp>
      <p:sp>
        <p:nvSpPr>
          <p:cNvPr id="11" name="Rectángulo 1"/>
          <p:cNvSpPr/>
          <p:nvPr/>
        </p:nvSpPr>
        <p:spPr>
          <a:xfrm>
            <a:off x="5733926" y="2863378"/>
            <a:ext cx="6109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CL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P Simplified Light" panose="020B0404020204020204" pitchFamily="34" charset="0"/>
                <a:cs typeface="Arial"/>
                <a:sym typeface="Arial"/>
              </a:rPr>
              <a:t>Características de estructura de costos: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79DA45E-BEA9-4808-AF4B-C0E67405D903}"/>
              </a:ext>
            </a:extLst>
          </p:cNvPr>
          <p:cNvSpPr txBox="1"/>
          <p:nvPr/>
        </p:nvSpPr>
        <p:spPr>
          <a:xfrm>
            <a:off x="978375" y="412777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3200" b="1" kern="0" dirty="0">
                <a:solidFill>
                  <a:prstClr val="black"/>
                </a:solidFill>
                <a:latin typeface="Lucida Sans" panose="020B0602030504020204" pitchFamily="34" charset="0"/>
                <a:cs typeface="Arial"/>
                <a:sym typeface="Arial"/>
              </a:rPr>
              <a:t>Estructura de </a:t>
            </a:r>
            <a:r>
              <a:rPr lang="es-CL" sz="3200" b="1" kern="0" dirty="0">
                <a:solidFill>
                  <a:srgbClr val="FFC000">
                    <a:lumMod val="75000"/>
                  </a:srgbClr>
                </a:solidFill>
                <a:latin typeface="Lucida Sans" panose="020B0602030504020204" pitchFamily="34" charset="0"/>
                <a:cs typeface="Arial"/>
                <a:sym typeface="Arial"/>
              </a:rPr>
              <a:t>Costos</a:t>
            </a:r>
            <a:endParaRPr lang="es-CL" sz="3200" b="1" kern="0" dirty="0">
              <a:solidFill>
                <a:sysClr val="windowText" lastClr="000000"/>
              </a:solidFill>
              <a:latin typeface="Lucida Sans" panose="020B0602030504020204" pitchFamily="34" charset="0"/>
              <a:cs typeface="Arial"/>
              <a:sym typeface="Arial"/>
            </a:endParaRP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65127157-93F3-F8C1-621F-AB6E1F4A6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808A0472-8BF0-DEF3-690E-612E95519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55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0D9E46A4-DED0-7609-9AFD-29BF4F3FF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707" y="1904654"/>
            <a:ext cx="5575752" cy="3195406"/>
          </a:xfrm>
          <a:prstGeom prst="rect">
            <a:avLst/>
          </a:prstGeom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id="{101ABCD0-575B-9C21-7BB8-F1BE8882AB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2847"/>
          <a:stretch/>
        </p:blipFill>
        <p:spPr>
          <a:xfrm>
            <a:off x="7307180" y="1904654"/>
            <a:ext cx="2895851" cy="3195406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A769FF92-BAD5-1DE2-D1B2-A4B2427CA218}"/>
              </a:ext>
            </a:extLst>
          </p:cNvPr>
          <p:cNvSpPr txBox="1">
            <a:spLocks/>
          </p:cNvSpPr>
          <p:nvPr/>
        </p:nvSpPr>
        <p:spPr>
          <a:xfrm>
            <a:off x="203095" y="179785"/>
            <a:ext cx="10785764" cy="1042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Un </a:t>
            </a:r>
            <a:r>
              <a:rPr lang="es-CL" sz="4000" b="1" dirty="0">
                <a:solidFill>
                  <a:srgbClr val="3974A9"/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ejemplo</a:t>
            </a:r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8562705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A769FF92-BAD5-1DE2-D1B2-A4B2427CA218}"/>
              </a:ext>
            </a:extLst>
          </p:cNvPr>
          <p:cNvSpPr txBox="1">
            <a:spLocks/>
          </p:cNvSpPr>
          <p:nvPr/>
        </p:nvSpPr>
        <p:spPr>
          <a:xfrm>
            <a:off x="203095" y="179785"/>
            <a:ext cx="10785764" cy="1042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Un </a:t>
            </a:r>
            <a:r>
              <a:rPr lang="es-CL" sz="4000" b="1" dirty="0">
                <a:solidFill>
                  <a:srgbClr val="3974A9"/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ejemplo</a:t>
            </a:r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: 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6724C310-E441-B45B-59A6-7DAC0088B2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8356" r="1125" b="8356"/>
          <a:stretch/>
        </p:blipFill>
        <p:spPr>
          <a:xfrm>
            <a:off x="883667" y="1002683"/>
            <a:ext cx="9424620" cy="59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6F7DA1-11BB-666A-06BF-389FF36F6F54}"/>
              </a:ext>
            </a:extLst>
          </p:cNvPr>
          <p:cNvSpPr txBox="1"/>
          <p:nvPr/>
        </p:nvSpPr>
        <p:spPr>
          <a:xfrm>
            <a:off x="-1" y="78641"/>
            <a:ext cx="6740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Para estimar adecuadamente el tamaño de mercado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sp>
        <p:nvSpPr>
          <p:cNvPr id="5" name="CuadroTexto 19">
            <a:extLst>
              <a:ext uri="{FF2B5EF4-FFF2-40B4-BE49-F238E27FC236}">
                <a16:creationId xmlns:a16="http://schemas.microsoft.com/office/drawing/2014/main" id="{CCD7E61F-0134-4DEE-8CEB-EA28E00F3552}"/>
              </a:ext>
            </a:extLst>
          </p:cNvPr>
          <p:cNvSpPr txBox="1"/>
          <p:nvPr/>
        </p:nvSpPr>
        <p:spPr>
          <a:xfrm>
            <a:off x="90553" y="2192069"/>
            <a:ext cx="67400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2000" dirty="0">
                <a:latin typeface="Arial Nova Cond" panose="020B0506020202020204" pitchFamily="34" charset="0"/>
              </a:rPr>
              <a:t>Escoge claramente la </a:t>
            </a:r>
            <a:r>
              <a:rPr lang="es-CL" sz="2000" b="1" dirty="0">
                <a:latin typeface="Arial Nova Cond" panose="020B0506020202020204" pitchFamily="34" charset="0"/>
              </a:rPr>
              <a:t>forma de estimarlo</a:t>
            </a:r>
            <a:r>
              <a:rPr lang="es-CL" sz="2000" dirty="0">
                <a:latin typeface="Arial Nova Cond" panose="020B0506020202020204" pitchFamily="34" charset="0"/>
              </a:rPr>
              <a:t>, ya sea cuantificando la </a:t>
            </a:r>
            <a:r>
              <a:rPr lang="es-CL" sz="2000" b="1" dirty="0">
                <a:latin typeface="Arial Nova Cond" panose="020B0506020202020204" pitchFamily="34" charset="0"/>
              </a:rPr>
              <a:t>cantidad de empresas </a:t>
            </a:r>
            <a:r>
              <a:rPr lang="es-CL" sz="2000" dirty="0">
                <a:latin typeface="Arial Nova Cond" panose="020B0506020202020204" pitchFamily="34" charset="0"/>
              </a:rPr>
              <a:t>o </a:t>
            </a:r>
            <a:r>
              <a:rPr lang="es-CL" sz="2000" b="1" dirty="0">
                <a:latin typeface="Arial Nova Cond" panose="020B0506020202020204" pitchFamily="34" charset="0"/>
              </a:rPr>
              <a:t>personas</a:t>
            </a:r>
            <a:r>
              <a:rPr lang="es-CL" sz="2000" dirty="0">
                <a:latin typeface="Arial Nova Cond" panose="020B0506020202020204" pitchFamily="34" charset="0"/>
              </a:rPr>
              <a:t> que comprarían tu producto, o bien buscando análisis de mercado de empresas reconocidas como Deloitte (otros: Statista, Grand View </a:t>
            </a:r>
            <a:r>
              <a:rPr lang="es-CL" sz="2000" dirty="0" err="1">
                <a:latin typeface="Arial Nova Cond" panose="020B0506020202020204" pitchFamily="34" charset="0"/>
              </a:rPr>
              <a:t>Research</a:t>
            </a:r>
            <a:r>
              <a:rPr lang="es-CL" sz="2000" dirty="0">
                <a:latin typeface="Arial Nova Cond" panose="020B0506020202020204" pitchFamily="34" charset="0"/>
              </a:rPr>
              <a:t>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2000" dirty="0">
                <a:latin typeface="Arial Nova Cond" panose="020B0506020202020204" pitchFamily="34" charset="0"/>
              </a:rPr>
              <a:t>Enfócate en un mercado lo </a:t>
            </a:r>
            <a:r>
              <a:rPr lang="es-CL" sz="2000" b="1" dirty="0">
                <a:latin typeface="Arial Nova Cond" panose="020B0506020202020204" pitchFamily="34" charset="0"/>
              </a:rPr>
              <a:t>suficientemente atractivo</a:t>
            </a:r>
            <a:r>
              <a:rPr lang="es-CL" sz="2000" dirty="0">
                <a:latin typeface="Arial Nova Cond" panose="020B0506020202020204" pitchFamily="34" charset="0"/>
              </a:rPr>
              <a:t>: esto en general se define como un crecimiento anual promedio a doble dígito.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2000" dirty="0">
                <a:latin typeface="Arial Nova Cond" panose="020B0506020202020204" pitchFamily="34" charset="0"/>
              </a:rPr>
              <a:t>Distingue claramente el mercado total, potencial y finalmente el que podemos conseguir hoy. (</a:t>
            </a:r>
            <a:r>
              <a:rPr lang="es-CL" sz="2000" b="1" dirty="0">
                <a:latin typeface="Arial Nova Cond" panose="020B0506020202020204" pitchFamily="34" charset="0"/>
              </a:rPr>
              <a:t>TAM-SAM-SOM</a:t>
            </a:r>
            <a:r>
              <a:rPr lang="es-CL" sz="2000" dirty="0">
                <a:latin typeface="Arial Nova Cond" panose="020B0506020202020204" pitchFamily="34" charset="0"/>
              </a:rPr>
              <a:t>)</a:t>
            </a: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C1F29662-532E-4FD0-B469-67E0F9F3D598}"/>
              </a:ext>
            </a:extLst>
          </p:cNvPr>
          <p:cNvSpPr txBox="1"/>
          <p:nvPr/>
        </p:nvSpPr>
        <p:spPr>
          <a:xfrm>
            <a:off x="6830566" y="1298044"/>
            <a:ext cx="482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dirty="0">
                <a:latin typeface="Franklin Gothic Demi" panose="020B0703020102020204" pitchFamily="34" charset="0"/>
              </a:rPr>
              <a:t>¡Mi proyecto tendrá un impacto a nivel mundial y de la galaxia!!!</a:t>
            </a:r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D4541A67-6E13-4F12-8460-29A2812650F4}"/>
              </a:ext>
            </a:extLst>
          </p:cNvPr>
          <p:cNvSpPr/>
          <p:nvPr/>
        </p:nvSpPr>
        <p:spPr>
          <a:xfrm>
            <a:off x="6657208" y="1111905"/>
            <a:ext cx="5142707" cy="1125537"/>
          </a:xfrm>
          <a:prstGeom prst="wedgeRoundRectCallout">
            <a:avLst>
              <a:gd name="adj1" fmla="val 8030"/>
              <a:gd name="adj2" fmla="val 140766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CC5D4F9-503C-873E-1FDA-19A41B8DD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053" y="3429000"/>
            <a:ext cx="32422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70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4monkeys.academy/wp-content/uploads/2015/02/algramo-640x4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4633" y="1165735"/>
            <a:ext cx="7690407" cy="51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3334" y="519777"/>
            <a:ext cx="9497197" cy="645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s-ES" sz="3600" b="1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MÁS GRÁFICO Y FÁCIL DE ENTENDER…</a:t>
            </a:r>
            <a:endParaRPr lang="es-CL" sz="3600" b="1" dirty="0">
              <a:solidFill>
                <a:prstClr val="white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AFA4985-B413-4E08-BB67-4CEE6DB8BD4B}"/>
              </a:ext>
            </a:extLst>
          </p:cNvPr>
          <p:cNvSpPr/>
          <p:nvPr/>
        </p:nvSpPr>
        <p:spPr>
          <a:xfrm>
            <a:off x="-15240" y="-102822"/>
            <a:ext cx="12192000" cy="947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L" sz="1287" kern="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68B71E-0229-4FA9-8B7A-E23F9DE9BC97}"/>
              </a:ext>
            </a:extLst>
          </p:cNvPr>
          <p:cNvSpPr txBox="1">
            <a:spLocks/>
          </p:cNvSpPr>
          <p:nvPr/>
        </p:nvSpPr>
        <p:spPr>
          <a:xfrm>
            <a:off x="184342" y="-138174"/>
            <a:ext cx="7703553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80128">
              <a:defRPr/>
            </a:pPr>
            <a:r>
              <a:rPr lang="es-CL" sz="2800" b="1" dirty="0">
                <a:solidFill>
                  <a:prstClr val="white"/>
                </a:solidFill>
                <a:latin typeface="HP Simplified" panose="020B0604020204020204" pitchFamily="34" charset="0"/>
                <a:sym typeface="Arial"/>
              </a:rPr>
              <a:t>Resume tu modelo de negocios en un diagrama</a:t>
            </a: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5280B16B-8BD1-C02F-7EA6-8D1FBF8D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3EA1779D-82B5-DFFE-4EE4-6D37AF2D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82996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23334" y="519777"/>
            <a:ext cx="9497197" cy="645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s-ES" sz="3600" b="1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MÁS GRÁFICO Y FÁCIL DE ENTENDER…</a:t>
            </a:r>
            <a:endParaRPr lang="es-CL" sz="3600" b="1" dirty="0">
              <a:solidFill>
                <a:prstClr val="white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09996B-1B73-446F-A806-23F045C4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696" y="1062565"/>
            <a:ext cx="9915064" cy="57380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F0CCD98-B025-4DCC-852B-EA4FB5BE677D}"/>
              </a:ext>
            </a:extLst>
          </p:cNvPr>
          <p:cNvSpPr txBox="1"/>
          <p:nvPr/>
        </p:nvSpPr>
        <p:spPr>
          <a:xfrm>
            <a:off x="132347" y="1520786"/>
            <a:ext cx="2043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CL" sz="24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Modelo de formación profesional para docentes que trabajan en programas de reinserción y reingreso educativo - USACH</a:t>
            </a: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246D6682-E680-BD3D-1255-A8AC7221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B836488E-F606-8DDA-7F92-D6A38DE25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9B49D7EE-CF8A-07FF-E25D-1E318B5ADF84}"/>
              </a:ext>
            </a:extLst>
          </p:cNvPr>
          <p:cNvSpPr txBox="1">
            <a:spLocks/>
          </p:cNvSpPr>
          <p:nvPr/>
        </p:nvSpPr>
        <p:spPr>
          <a:xfrm>
            <a:off x="203095" y="179785"/>
            <a:ext cx="10785764" cy="1042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Un </a:t>
            </a:r>
            <a:r>
              <a:rPr lang="es-CL" sz="4000" b="1" dirty="0">
                <a:solidFill>
                  <a:srgbClr val="3974A9"/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ejemplo</a:t>
            </a:r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08672854"/>
      </p:ext>
    </p:extLst>
  </p:cSld>
  <p:clrMapOvr>
    <a:masterClrMapping/>
  </p:clrMapOvr>
  <p:transition spd="slow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23334" y="519777"/>
            <a:ext cx="9497197" cy="645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s-ES" sz="3600" b="1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MÁS GRÁFICO Y FÁCIL DE ENTENDER…</a:t>
            </a:r>
            <a:endParaRPr lang="es-CL" sz="3600" b="1" dirty="0">
              <a:solidFill>
                <a:prstClr val="white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F0CCD98-B025-4DCC-852B-EA4FB5BE677D}"/>
              </a:ext>
            </a:extLst>
          </p:cNvPr>
          <p:cNvSpPr txBox="1"/>
          <p:nvPr/>
        </p:nvSpPr>
        <p:spPr>
          <a:xfrm>
            <a:off x="132347" y="1520786"/>
            <a:ext cx="2043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CL" sz="24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Dispositivo de diagnóstico de enfermedades pandémicas crónicas mediante extracción y análisis de cerumen (</a:t>
            </a:r>
            <a:r>
              <a:rPr lang="es-CL" sz="2400" kern="0" dirty="0" err="1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Trears</a:t>
            </a:r>
            <a:r>
              <a:rPr lang="es-CL" sz="24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 – </a:t>
            </a:r>
            <a:r>
              <a:rPr lang="es-CL" sz="2400" kern="0" dirty="0" err="1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SSValpo</a:t>
            </a:r>
            <a:r>
              <a:rPr lang="es-CL" sz="2400" kern="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  <a:sym typeface="Arial"/>
              </a:rPr>
              <a:t>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9E1B86A-2D4F-491E-9568-D0498681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047" y="981259"/>
            <a:ext cx="9780935" cy="5264813"/>
          </a:xfrm>
          <a:prstGeom prst="rect">
            <a:avLst/>
          </a:prstGeom>
        </p:spPr>
      </p:pic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AF347F90-E62A-5BCF-CD4B-E5EAE6E4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ABD94E56-D67C-DC1D-EE5A-3A8DD11E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C5459937-EDA3-F342-1ADA-315489B5686A}"/>
              </a:ext>
            </a:extLst>
          </p:cNvPr>
          <p:cNvSpPr txBox="1">
            <a:spLocks/>
          </p:cNvSpPr>
          <p:nvPr/>
        </p:nvSpPr>
        <p:spPr>
          <a:xfrm>
            <a:off x="203095" y="179785"/>
            <a:ext cx="10785764" cy="1042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Un </a:t>
            </a:r>
            <a:r>
              <a:rPr lang="es-CL" sz="4000" b="1" dirty="0">
                <a:solidFill>
                  <a:srgbClr val="3974A9"/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ejemplo</a:t>
            </a:r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505900592"/>
      </p:ext>
    </p:extLst>
  </p:cSld>
  <p:clrMapOvr>
    <a:masterClrMapping/>
  </p:clrMapOvr>
  <p:transition spd="slow">
    <p:wip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Título"/>
          <p:cNvSpPr txBox="1">
            <a:spLocks/>
          </p:cNvSpPr>
          <p:nvPr/>
        </p:nvSpPr>
        <p:spPr>
          <a:xfrm>
            <a:off x="203095" y="179785"/>
            <a:ext cx="10785764" cy="1042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Un </a:t>
            </a:r>
            <a:r>
              <a:rPr lang="es-CL" sz="4000" b="1" dirty="0">
                <a:solidFill>
                  <a:srgbClr val="3974A9"/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ejemplo</a:t>
            </a:r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: </a:t>
            </a:r>
          </a:p>
        </p:txBody>
      </p:sp>
      <p:pic>
        <p:nvPicPr>
          <p:cNvPr id="21" name="Picture 4" descr="Favicon 192">
            <a:extLst>
              <a:ext uri="{FF2B5EF4-FFF2-40B4-BE49-F238E27FC236}">
                <a16:creationId xmlns:a16="http://schemas.microsoft.com/office/drawing/2014/main" id="{62245022-BD53-F9BB-7AE0-17124E1F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257" y="54763"/>
            <a:ext cx="646259" cy="6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AB0B0-A730-B458-C8C9-F64FB939B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072" y="105980"/>
            <a:ext cx="9784928" cy="6797629"/>
          </a:xfrm>
          <a:prstGeom prst="rect">
            <a:avLst/>
          </a:prstGeom>
        </p:spPr>
      </p:pic>
      <p:pic>
        <p:nvPicPr>
          <p:cNvPr id="7" name="Picture 6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14CEC056-B289-6C47-5889-0C57A342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22" y="105980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9205"/>
      </p:ext>
    </p:extLst>
  </p:cSld>
  <p:clrMapOvr>
    <a:masterClrMapping/>
  </p:clrMapOvr>
  <p:transition spd="slow">
    <p:wip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Título"/>
          <p:cNvSpPr txBox="1">
            <a:spLocks/>
          </p:cNvSpPr>
          <p:nvPr/>
        </p:nvSpPr>
        <p:spPr>
          <a:xfrm>
            <a:off x="203095" y="179785"/>
            <a:ext cx="10785764" cy="1042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Un </a:t>
            </a:r>
            <a:r>
              <a:rPr lang="es-CL" sz="4000" b="1" dirty="0">
                <a:solidFill>
                  <a:srgbClr val="3974A9"/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ejemplo</a:t>
            </a:r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: </a:t>
            </a:r>
          </a:p>
        </p:txBody>
      </p:sp>
      <p:pic>
        <p:nvPicPr>
          <p:cNvPr id="21" name="Picture 4" descr="Favicon 192">
            <a:extLst>
              <a:ext uri="{FF2B5EF4-FFF2-40B4-BE49-F238E27FC236}">
                <a16:creationId xmlns:a16="http://schemas.microsoft.com/office/drawing/2014/main" id="{62245022-BD53-F9BB-7AE0-17124E1F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257" y="54763"/>
            <a:ext cx="646259" cy="6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14CEC056-B289-6C47-5889-0C57A342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22" y="105980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203686-8355-9270-6FB6-CFFCCCC33A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550"/>
          <a:stretch/>
        </p:blipFill>
        <p:spPr>
          <a:xfrm>
            <a:off x="0" y="1547573"/>
            <a:ext cx="12192000" cy="376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24106"/>
      </p:ext>
    </p:extLst>
  </p:cSld>
  <p:clrMapOvr>
    <a:masterClrMapping/>
  </p:clrMapOvr>
  <p:transition spd="slow">
    <p:wip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Título"/>
          <p:cNvSpPr txBox="1">
            <a:spLocks/>
          </p:cNvSpPr>
          <p:nvPr/>
        </p:nvSpPr>
        <p:spPr>
          <a:xfrm>
            <a:off x="203095" y="179785"/>
            <a:ext cx="10785764" cy="1042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Un </a:t>
            </a:r>
            <a:r>
              <a:rPr lang="es-CL" sz="4000" b="1" dirty="0">
                <a:solidFill>
                  <a:srgbClr val="3974A9"/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ejemplo</a:t>
            </a:r>
            <a:r>
              <a:rPr lang="es-CL" sz="4000" b="1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Abadi MT Condensed Extra Bold" charset="0"/>
                <a:cs typeface="Abadi MT Condensed Extra Bold" charset="0"/>
              </a:rPr>
              <a:t>: </a:t>
            </a:r>
          </a:p>
        </p:txBody>
      </p:sp>
      <p:pic>
        <p:nvPicPr>
          <p:cNvPr id="21" name="Picture 4" descr="Favicon 192">
            <a:extLst>
              <a:ext uri="{FF2B5EF4-FFF2-40B4-BE49-F238E27FC236}">
                <a16:creationId xmlns:a16="http://schemas.microsoft.com/office/drawing/2014/main" id="{62245022-BD53-F9BB-7AE0-17124E1F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257" y="54763"/>
            <a:ext cx="646259" cy="6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14CEC056-B289-6C47-5889-0C57A342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22" y="105980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952606-AF09-7506-2E91-52B05132C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06" y="1009296"/>
            <a:ext cx="11183019" cy="55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36939"/>
      </p:ext>
    </p:extLst>
  </p:cSld>
  <p:clrMapOvr>
    <a:masterClrMapping/>
  </p:clrMapOvr>
  <p:transition spd="slow">
    <p:wip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C7F8B9-4740-113B-EF32-5D100DE067DA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Escalabilidad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87B4B9-D58F-4C5E-A4DE-BA77D90B1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54" y="1419182"/>
            <a:ext cx="10548042" cy="45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063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D49478-028A-4DB0-F499-411AE2FBB59E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Modelos de negocios escalables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7D27BF-3FFA-B946-27D0-835B52243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894" y="2534660"/>
            <a:ext cx="9654211" cy="20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56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F5E8846-5FBD-B4BC-5B7A-4A72223F4B05}"/>
              </a:ext>
            </a:extLst>
          </p:cNvPr>
          <p:cNvSpPr txBox="1"/>
          <p:nvPr/>
        </p:nvSpPr>
        <p:spPr>
          <a:xfrm>
            <a:off x="-1" y="78641"/>
            <a:ext cx="7964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Ejemplos de modelos de negocios escalables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2767CF-A07F-1302-5485-933622C48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49" y="1474504"/>
            <a:ext cx="9703615" cy="46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880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F5E8846-5FBD-B4BC-5B7A-4A72223F4B05}"/>
              </a:ext>
            </a:extLst>
          </p:cNvPr>
          <p:cNvSpPr txBox="1"/>
          <p:nvPr/>
        </p:nvSpPr>
        <p:spPr>
          <a:xfrm>
            <a:off x="-1" y="78641"/>
            <a:ext cx="7964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Ejemplos de modelos de negocios escalables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1776C2-3D17-8B7D-DA7A-169CA323E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50" y="1498146"/>
            <a:ext cx="9086034" cy="47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A1FD5B-ECD2-BECE-3122-CF2121C8B8AC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Pasos para estimar tamaño de mercado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881B12-EF3B-0F0C-4087-658711769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61" y="1426609"/>
            <a:ext cx="5121026" cy="54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83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F5E8846-5FBD-B4BC-5B7A-4A72223F4B05}"/>
              </a:ext>
            </a:extLst>
          </p:cNvPr>
          <p:cNvSpPr txBox="1"/>
          <p:nvPr/>
        </p:nvSpPr>
        <p:spPr>
          <a:xfrm>
            <a:off x="-1" y="78641"/>
            <a:ext cx="7964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Ejemplos de modelos de negocios escalables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CACE42-B777-2C04-81AD-09AF3EB6C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99" y="1278970"/>
            <a:ext cx="11225606" cy="49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284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01697" y="1308091"/>
            <a:ext cx="778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4000" b="1" dirty="0">
                <a:solidFill>
                  <a:sysClr val="windowText" lastClr="000000"/>
                </a:solidFill>
                <a:latin typeface="HP Simplified" panose="020B0604020204020204" pitchFamily="34" charset="0"/>
              </a:rPr>
              <a:t>1. Cola Larga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72" y="2092233"/>
            <a:ext cx="6323219" cy="42515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689" y="2092233"/>
            <a:ext cx="4041059" cy="17916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25512" y="1147313"/>
            <a:ext cx="12192000" cy="947193"/>
          </a:xfrm>
          <a:prstGeom prst="rect">
            <a:avLst/>
          </a:prstGeom>
        </p:spPr>
        <p:txBody>
          <a:bodyPr vert="horz" lIns="65315" tIns="32657" rIns="65315" bIns="32657" rtlCol="0" anchor="b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0128">
              <a:defRPr/>
            </a:pPr>
            <a:endParaRPr lang="es-CL" sz="2800" b="1" dirty="0">
              <a:solidFill>
                <a:prstClr val="white"/>
              </a:solidFill>
              <a:latin typeface="HP Simplified" panose="020B06040202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6C5AF58-95E5-4F70-B912-91EC9A212999}"/>
              </a:ext>
            </a:extLst>
          </p:cNvPr>
          <p:cNvSpPr txBox="1"/>
          <p:nvPr/>
        </p:nvSpPr>
        <p:spPr>
          <a:xfrm>
            <a:off x="801697" y="369675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L" sz="3200" b="1" dirty="0">
                <a:solidFill>
                  <a:srgbClr val="44546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Tipos de Modelos de Negocios</a:t>
            </a:r>
          </a:p>
        </p:txBody>
      </p:sp>
      <p:pic>
        <p:nvPicPr>
          <p:cNvPr id="4" name="Picture 3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64EE7751-B682-E782-C299-EEE1B1704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avicon 192">
            <a:extLst>
              <a:ext uri="{FF2B5EF4-FFF2-40B4-BE49-F238E27FC236}">
                <a16:creationId xmlns:a16="http://schemas.microsoft.com/office/drawing/2014/main" id="{DD3561D2-3704-AE06-1BDF-49620607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494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96414" y="1220094"/>
            <a:ext cx="778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4000" b="1" dirty="0">
                <a:solidFill>
                  <a:sysClr val="windowText" lastClr="000000"/>
                </a:solidFill>
                <a:latin typeface="HP Simplified" panose="020B0604020204020204" pitchFamily="34" charset="0"/>
              </a:rPr>
              <a:t>2. Plataforma Multilateral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552" y="2092234"/>
            <a:ext cx="2380369" cy="21011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269" y="4971037"/>
            <a:ext cx="3226788" cy="931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14" y="2556389"/>
            <a:ext cx="5883575" cy="344625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2D121A8-BBCC-4F0D-B5DF-22780D7008B1}"/>
              </a:ext>
            </a:extLst>
          </p:cNvPr>
          <p:cNvSpPr txBox="1"/>
          <p:nvPr/>
        </p:nvSpPr>
        <p:spPr>
          <a:xfrm>
            <a:off x="801697" y="369675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L" sz="3200" b="1" dirty="0">
                <a:solidFill>
                  <a:srgbClr val="44546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Tipos de Modelos de Negocios</a:t>
            </a: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AE797551-969C-B9F4-94E0-EE593ACC8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22D588D1-7BF3-7E2D-38AE-6F8C3CB1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57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01697" y="1111908"/>
            <a:ext cx="778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4000" b="1" dirty="0">
                <a:solidFill>
                  <a:sysClr val="windowText" lastClr="000000"/>
                </a:solidFill>
                <a:latin typeface="HP Simplified" panose="020B0604020204020204" pitchFamily="34" charset="0"/>
              </a:rPr>
              <a:t>3. </a:t>
            </a:r>
            <a:r>
              <a:rPr lang="es-CL" sz="4000" b="1" dirty="0" err="1">
                <a:solidFill>
                  <a:sysClr val="windowText" lastClr="000000"/>
                </a:solidFill>
                <a:latin typeface="HP Simplified" panose="020B0604020204020204" pitchFamily="34" charset="0"/>
              </a:rPr>
              <a:t>Freemium</a:t>
            </a:r>
            <a:endParaRPr lang="es-CL" sz="4000" b="1" dirty="0">
              <a:solidFill>
                <a:sysClr val="windowText" lastClr="000000"/>
              </a:solidFill>
              <a:latin typeface="HP Simplified" panose="020B06040202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098" y="2092234"/>
            <a:ext cx="3582353" cy="12834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981" y="3643465"/>
            <a:ext cx="2457451" cy="27241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483" y="2092233"/>
            <a:ext cx="5266557" cy="397256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E93700B-F2B6-4D99-B5A3-0FE9E17559E8}"/>
              </a:ext>
            </a:extLst>
          </p:cNvPr>
          <p:cNvSpPr txBox="1"/>
          <p:nvPr/>
        </p:nvSpPr>
        <p:spPr>
          <a:xfrm>
            <a:off x="801697" y="369675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L" sz="3200" b="1" dirty="0">
                <a:solidFill>
                  <a:srgbClr val="44546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Tipos de Modelos de Negocios</a:t>
            </a:r>
          </a:p>
        </p:txBody>
      </p:sp>
      <p:pic>
        <p:nvPicPr>
          <p:cNvPr id="4" name="Picture 3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32CF59F4-C11D-433A-4586-9FEC4441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avicon 192">
            <a:extLst>
              <a:ext uri="{FF2B5EF4-FFF2-40B4-BE49-F238E27FC236}">
                <a16:creationId xmlns:a16="http://schemas.microsoft.com/office/drawing/2014/main" id="{B3F57509-5D0C-4067-5E78-2F30D74BE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802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01697" y="1149363"/>
            <a:ext cx="778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CL" sz="4000" b="1" dirty="0">
                <a:solidFill>
                  <a:sysClr val="windowText" lastClr="000000"/>
                </a:solidFill>
                <a:latin typeface="HP Simplified" panose="020B0604020204020204" pitchFamily="34" charset="0"/>
              </a:rPr>
              <a:t>4. Cebo y Anzuelo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983" y="2950483"/>
            <a:ext cx="2482365" cy="27856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043" y="874122"/>
            <a:ext cx="2926243" cy="19253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01" y="2347709"/>
            <a:ext cx="6571977" cy="331186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ED30E84-34F3-4168-982C-F3B844DC86DA}"/>
              </a:ext>
            </a:extLst>
          </p:cNvPr>
          <p:cNvSpPr txBox="1"/>
          <p:nvPr/>
        </p:nvSpPr>
        <p:spPr>
          <a:xfrm>
            <a:off x="801697" y="369675"/>
            <a:ext cx="86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L" sz="3200" b="1" dirty="0">
                <a:solidFill>
                  <a:srgbClr val="44546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Tipos de Modelos de Negocios</a:t>
            </a:r>
          </a:p>
        </p:txBody>
      </p:sp>
      <p:pic>
        <p:nvPicPr>
          <p:cNvPr id="2" name="Picture 1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6F130F0C-BEC2-8F86-A584-B7F74FCE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vicon 192">
            <a:extLst>
              <a:ext uri="{FF2B5EF4-FFF2-40B4-BE49-F238E27FC236}">
                <a16:creationId xmlns:a16="http://schemas.microsoft.com/office/drawing/2014/main" id="{7875F737-D617-9582-D4A4-42AC8EABE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394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CFD3542-17E9-9954-8CAC-8AA29C0B7182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Los 3 motores de crecimiento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7E60AD-7361-83F4-FE1B-505CA16FA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37" y="1283109"/>
            <a:ext cx="11189146" cy="47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994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8CCCB23-EE5B-C78D-E692-A3BD6923B939}"/>
              </a:ext>
            </a:extLst>
          </p:cNvPr>
          <p:cNvSpPr txBox="1"/>
          <p:nvPr/>
        </p:nvSpPr>
        <p:spPr>
          <a:xfrm>
            <a:off x="-1" y="78641"/>
            <a:ext cx="796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3396C"/>
                </a:solidFill>
              </a:rPr>
              <a:t>En resumen</a:t>
            </a:r>
            <a:endParaRPr lang="es-419" sz="1600" b="1" dirty="0">
              <a:solidFill>
                <a:srgbClr val="03396C"/>
              </a:solidFill>
            </a:endParaRPr>
          </a:p>
        </p:txBody>
      </p:sp>
      <p:sp>
        <p:nvSpPr>
          <p:cNvPr id="5" name="Rectángulo 1">
            <a:extLst>
              <a:ext uri="{FF2B5EF4-FFF2-40B4-BE49-F238E27FC236}">
                <a16:creationId xmlns:a16="http://schemas.microsoft.com/office/drawing/2014/main" id="{E5E2795F-82B9-72E8-1D7E-18046E3B11E6}"/>
              </a:ext>
            </a:extLst>
          </p:cNvPr>
          <p:cNvSpPr/>
          <p:nvPr/>
        </p:nvSpPr>
        <p:spPr>
          <a:xfrm>
            <a:off x="298169" y="1424339"/>
            <a:ext cx="11495314" cy="340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¿Por qué es importante?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Estudio de mercado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Modelo de negocio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Sustentabilidad</a:t>
            </a:r>
          </a:p>
        </p:txBody>
      </p:sp>
    </p:spTree>
    <p:extLst>
      <p:ext uri="{BB962C8B-B14F-4D97-AF65-F5344CB8AC3E}">
        <p14:creationId xmlns:p14="http://schemas.microsoft.com/office/powerpoint/2010/main" val="25196138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614" y="341042"/>
            <a:ext cx="7962727" cy="5617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5092BC8-384F-467D-8214-C142151CBCC3}"/>
              </a:ext>
            </a:extLst>
          </p:cNvPr>
          <p:cNvSpPr/>
          <p:nvPr/>
        </p:nvSpPr>
        <p:spPr>
          <a:xfrm>
            <a:off x="1" y="0"/>
            <a:ext cx="312057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CL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B949E9-F658-4ADC-8800-6E2B922BCB42}"/>
              </a:ext>
            </a:extLst>
          </p:cNvPr>
          <p:cNvSpPr txBox="1"/>
          <p:nvPr/>
        </p:nvSpPr>
        <p:spPr>
          <a:xfrm>
            <a:off x="140281" y="1859340"/>
            <a:ext cx="2836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s-CL" dirty="0">
                <a:solidFill>
                  <a:prstClr val="white"/>
                </a:solidFill>
                <a:latin typeface="Calibri Light" panose="020F0302020204030204"/>
              </a:rPr>
              <a:t>Completar Canvas de Modelo de Negocio:</a:t>
            </a:r>
          </a:p>
          <a:p>
            <a:pPr defTabSz="914377"/>
            <a:endParaRPr lang="es-CL" dirty="0">
              <a:solidFill>
                <a:prstClr val="white"/>
              </a:solidFill>
              <a:latin typeface="Calibri Light" panose="020F0302020204030204"/>
            </a:endParaRP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white"/>
                </a:solidFill>
                <a:latin typeface="Calibri Light" panose="020F0302020204030204"/>
              </a:rPr>
              <a:t>Propuesta de Valor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white"/>
                </a:solidFill>
                <a:latin typeface="Calibri Light" panose="020F0302020204030204"/>
              </a:rPr>
              <a:t>Clientes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white"/>
                </a:solidFill>
                <a:latin typeface="Calibri Light" panose="020F0302020204030204"/>
              </a:rPr>
              <a:t>Relación con Clientes y Canales</a:t>
            </a:r>
          </a:p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prstClr val="white"/>
                </a:solidFill>
                <a:latin typeface="Calibri Light" panose="020F0302020204030204"/>
              </a:rPr>
              <a:t>Modelo de Ingresos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2F2FEAE-A5A7-4310-83B6-ACFAAEC392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 rot="19287700">
            <a:off x="1081118" y="-12329"/>
            <a:ext cx="1194301" cy="119430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63859C8-7852-4BCD-A5DC-5616977B0B33}"/>
              </a:ext>
            </a:extLst>
          </p:cNvPr>
          <p:cNvSpPr txBox="1"/>
          <p:nvPr/>
        </p:nvSpPr>
        <p:spPr>
          <a:xfrm>
            <a:off x="236311" y="1308938"/>
            <a:ext cx="265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CL" dirty="0">
                <a:solidFill>
                  <a:prstClr val="white"/>
                </a:solidFill>
                <a:latin typeface="Arial Black" panose="020B0A04020102020204" pitchFamily="34" charset="0"/>
              </a:rPr>
              <a:t>Ejercicio práctico 2</a:t>
            </a:r>
          </a:p>
        </p:txBody>
      </p:sp>
      <p:pic>
        <p:nvPicPr>
          <p:cNvPr id="3076" name="Picture 4" descr="Resultado de imagen para fast times icon">
            <a:extLst>
              <a:ext uri="{FF2B5EF4-FFF2-40B4-BE49-F238E27FC236}">
                <a16:creationId xmlns:a16="http://schemas.microsoft.com/office/drawing/2014/main" id="{1A4D99C6-A56C-466B-BCFB-9D8CD651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7" y="5261479"/>
            <a:ext cx="1451376" cy="14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9">
            <a:extLst>
              <a:ext uri="{FF2B5EF4-FFF2-40B4-BE49-F238E27FC236}">
                <a16:creationId xmlns:a16="http://schemas.microsoft.com/office/drawing/2014/main" id="{6984D097-BC62-1D0C-9D11-96A08766903C}"/>
              </a:ext>
            </a:extLst>
          </p:cNvPr>
          <p:cNvSpPr txBox="1"/>
          <p:nvPr/>
        </p:nvSpPr>
        <p:spPr>
          <a:xfrm>
            <a:off x="230813" y="4867130"/>
            <a:ext cx="265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20 minutos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32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C6B10A-59D3-736F-A906-4C2795926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9" y="1179871"/>
            <a:ext cx="10807217" cy="50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cerrectoría de Investigación Desarrollo e Innovación | Universidad de  Santiago de Chile |">
            <a:extLst>
              <a:ext uri="{FF2B5EF4-FFF2-40B4-BE49-F238E27FC236}">
                <a16:creationId xmlns:a16="http://schemas.microsoft.com/office/drawing/2014/main" id="{D6ACD808-7023-E260-D2D4-99946EB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8964"/>
            <a:ext cx="2725683" cy="6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vicon 192">
            <a:extLst>
              <a:ext uri="{FF2B5EF4-FFF2-40B4-BE49-F238E27FC236}">
                <a16:creationId xmlns:a16="http://schemas.microsoft.com/office/drawing/2014/main" id="{08B8E7B7-DBE8-DD6C-04FF-B778E2B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476" y="132655"/>
            <a:ext cx="689448" cy="6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6EC29E-FE00-A43E-B84D-C586AA572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60" y="1724648"/>
            <a:ext cx="9768698" cy="41333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B9FBEF-A42F-787B-21A9-746B6F456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584" y="1000020"/>
            <a:ext cx="4748833" cy="5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2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3216</Words>
  <Application>Microsoft Office PowerPoint</Application>
  <PresentationFormat>Widescreen</PresentationFormat>
  <Paragraphs>503</Paragraphs>
  <Slides>88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88</vt:i4>
      </vt:variant>
    </vt:vector>
  </HeadingPairs>
  <TitlesOfParts>
    <vt:vector size="110" baseType="lpstr">
      <vt:lpstr>Arial</vt:lpstr>
      <vt:lpstr>Arial Black</vt:lpstr>
      <vt:lpstr>Arial Nova Cond</vt:lpstr>
      <vt:lpstr>Calibri</vt:lpstr>
      <vt:lpstr>Calibri Light</vt:lpstr>
      <vt:lpstr>Franklin Gothic Demi</vt:lpstr>
      <vt:lpstr>Franklin Gothic Medium</vt:lpstr>
      <vt:lpstr>Helvetica</vt:lpstr>
      <vt:lpstr>HP Simplified</vt:lpstr>
      <vt:lpstr>HP Simplified Light</vt:lpstr>
      <vt:lpstr>Lucida Grande</vt:lpstr>
      <vt:lpstr>Lucida Sans</vt:lpstr>
      <vt:lpstr>Lucida Sans Unicode</vt:lpstr>
      <vt:lpstr>Whitney</vt:lpstr>
      <vt:lpstr>Wingdings</vt:lpstr>
      <vt:lpstr>Tema de Office</vt:lpstr>
      <vt:lpstr>1_Tema de Office</vt:lpstr>
      <vt:lpstr>3_Tema de Office</vt:lpstr>
      <vt:lpstr>2_Office Theme</vt:lpstr>
      <vt:lpstr>5_Tema de Office</vt:lpstr>
      <vt:lpstr>Simple Light</vt:lpstr>
      <vt:lpstr>4_Tema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Bustamante</dc:creator>
  <cp:lastModifiedBy>Javier Gavilán</cp:lastModifiedBy>
  <cp:revision>100</cp:revision>
  <dcterms:created xsi:type="dcterms:W3CDTF">2020-09-22T11:24:20Z</dcterms:created>
  <dcterms:modified xsi:type="dcterms:W3CDTF">2022-09-27T11:58:09Z</dcterms:modified>
</cp:coreProperties>
</file>