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 id="2147483849" r:id="rId2"/>
  </p:sldMasterIdLst>
  <p:notesMasterIdLst>
    <p:notesMasterId r:id="rId54"/>
  </p:notesMasterIdLst>
  <p:sldIdLst>
    <p:sldId id="2944" r:id="rId3"/>
    <p:sldId id="2965" r:id="rId4"/>
    <p:sldId id="2934" r:id="rId5"/>
    <p:sldId id="2956" r:id="rId6"/>
    <p:sldId id="3178" r:id="rId7"/>
    <p:sldId id="3327" r:id="rId8"/>
    <p:sldId id="3385" r:id="rId9"/>
    <p:sldId id="3346" r:id="rId10"/>
    <p:sldId id="3347" r:id="rId11"/>
    <p:sldId id="3348" r:id="rId12"/>
    <p:sldId id="3349" r:id="rId13"/>
    <p:sldId id="3350" r:id="rId14"/>
    <p:sldId id="3357" r:id="rId15"/>
    <p:sldId id="3351" r:id="rId16"/>
    <p:sldId id="3352" r:id="rId17"/>
    <p:sldId id="3353" r:id="rId18"/>
    <p:sldId id="3354" r:id="rId19"/>
    <p:sldId id="3355" r:id="rId20"/>
    <p:sldId id="3358" r:id="rId21"/>
    <p:sldId id="3359" r:id="rId22"/>
    <p:sldId id="3408" r:id="rId23"/>
    <p:sldId id="3411" r:id="rId24"/>
    <p:sldId id="3356" r:id="rId25"/>
    <p:sldId id="3360" r:id="rId26"/>
    <p:sldId id="3410" r:id="rId27"/>
    <p:sldId id="3361" r:id="rId28"/>
    <p:sldId id="3363" r:id="rId29"/>
    <p:sldId id="3364" r:id="rId30"/>
    <p:sldId id="3365" r:id="rId31"/>
    <p:sldId id="3386" r:id="rId32"/>
    <p:sldId id="3387" r:id="rId33"/>
    <p:sldId id="3388" r:id="rId34"/>
    <p:sldId id="3389" r:id="rId35"/>
    <p:sldId id="3403" r:id="rId36"/>
    <p:sldId id="3275" r:id="rId37"/>
    <p:sldId id="3282" r:id="rId38"/>
    <p:sldId id="3279" r:id="rId39"/>
    <p:sldId id="3270" r:id="rId40"/>
    <p:sldId id="3272" r:id="rId41"/>
    <p:sldId id="3277" r:id="rId42"/>
    <p:sldId id="3276" r:id="rId43"/>
    <p:sldId id="3281" r:id="rId44"/>
    <p:sldId id="3404" r:id="rId45"/>
    <p:sldId id="430" r:id="rId46"/>
    <p:sldId id="3258" r:id="rId47"/>
    <p:sldId id="3259" r:id="rId48"/>
    <p:sldId id="3261" r:id="rId49"/>
    <p:sldId id="3263" r:id="rId50"/>
    <p:sldId id="3264" r:id="rId51"/>
    <p:sldId id="3406" r:id="rId52"/>
    <p:sldId id="277" r:id="rId53"/>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A4E9A5A9-73BB-404D-9EA7-9C3A46CA0509}">
          <p14:sldIdLst>
            <p14:sldId id="2944"/>
            <p14:sldId id="2965"/>
            <p14:sldId id="2934"/>
            <p14:sldId id="2956"/>
            <p14:sldId id="3178"/>
            <p14:sldId id="3327"/>
            <p14:sldId id="3385"/>
            <p14:sldId id="3346"/>
            <p14:sldId id="3347"/>
            <p14:sldId id="3348"/>
            <p14:sldId id="3349"/>
            <p14:sldId id="3350"/>
            <p14:sldId id="3357"/>
            <p14:sldId id="3351"/>
            <p14:sldId id="3352"/>
            <p14:sldId id="3353"/>
            <p14:sldId id="3354"/>
            <p14:sldId id="3355"/>
            <p14:sldId id="3358"/>
            <p14:sldId id="3359"/>
            <p14:sldId id="3408"/>
            <p14:sldId id="3411"/>
            <p14:sldId id="3356"/>
            <p14:sldId id="3360"/>
            <p14:sldId id="3410"/>
            <p14:sldId id="3361"/>
            <p14:sldId id="3363"/>
            <p14:sldId id="3364"/>
            <p14:sldId id="3365"/>
            <p14:sldId id="3386"/>
            <p14:sldId id="3387"/>
            <p14:sldId id="3388"/>
            <p14:sldId id="3389"/>
            <p14:sldId id="3403"/>
            <p14:sldId id="3275"/>
            <p14:sldId id="3282"/>
            <p14:sldId id="3279"/>
            <p14:sldId id="3270"/>
            <p14:sldId id="3272"/>
            <p14:sldId id="3277"/>
            <p14:sldId id="3276"/>
            <p14:sldId id="3281"/>
            <p14:sldId id="3404"/>
            <p14:sldId id="430"/>
            <p14:sldId id="3258"/>
            <p14:sldId id="3259"/>
            <p14:sldId id="3261"/>
            <p14:sldId id="3263"/>
            <p14:sldId id="3264"/>
            <p14:sldId id="3406"/>
            <p14:sldId id="277"/>
          </p14:sldIdLst>
        </p14:section>
      </p14:sectionLst>
    </p:ext>
    <p:ext uri="{EFAFB233-063F-42B5-8137-9DF3F51BA10A}">
      <p15:sldGuideLst xmlns:p15="http://schemas.microsoft.com/office/powerpoint/2012/main">
        <p15:guide id="1" orient="horz" pos="2137" userDrawn="1">
          <p15:clr>
            <a:srgbClr val="A4A3A4"/>
          </p15:clr>
        </p15:guide>
        <p15:guide id="2" pos="38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Bustamante" initials="JB" lastIdx="1" clrIdx="0">
    <p:extLst>
      <p:ext uri="{19B8F6BF-5375-455C-9EA6-DF929625EA0E}">
        <p15:presenceInfo xmlns:p15="http://schemas.microsoft.com/office/powerpoint/2012/main" userId="7a87ed2221d6f21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4337"/>
    <a:srgbClr val="03396C"/>
    <a:srgbClr val="ABF7E9"/>
    <a:srgbClr val="FF3300"/>
    <a:srgbClr val="5056D4"/>
    <a:srgbClr val="96AFFD"/>
    <a:srgbClr val="6699CC"/>
    <a:srgbClr val="3974A9"/>
    <a:srgbClr val="13B9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9B656-661E-4C10-A8CC-81BD8925070D}" v="1179" dt="2022-10-10T23:42:00.393"/>
    <p1510:client id="{F4F59B2B-48C9-4B02-927E-746748347FD5}" v="17" dt="2022-10-11T11:37:27.807"/>
  </p1510:revLst>
</p1510:revInfo>
</file>

<file path=ppt/tableStyles.xml><?xml version="1.0" encoding="utf-8"?>
<a:tblStyleLst xmlns:a="http://schemas.openxmlformats.org/drawingml/2006/main" def="{5C22544A-7EE6-4342-B048-85BDC9FD1C3A}">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06" autoAdjust="0"/>
    <p:restoredTop sz="94249" autoAdjust="0"/>
  </p:normalViewPr>
  <p:slideViewPr>
    <p:cSldViewPr snapToGrid="0">
      <p:cViewPr varScale="1">
        <p:scale>
          <a:sx n="63" d="100"/>
          <a:sy n="63" d="100"/>
        </p:scale>
        <p:origin x="908" y="56"/>
      </p:cViewPr>
      <p:guideLst>
        <p:guide orient="horz" pos="2137"/>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E29726-2DF4-49FF-B4B1-91893BF941CD}" type="datetimeFigureOut">
              <a:rPr lang="es-CL" smtClean="0"/>
              <a:t>13-10-2022</a:t>
            </a:fld>
            <a:endParaRPr lang="es-C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C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2ABF19-1F7F-4043-9B0A-3BBE655649F0}" type="slidenum">
              <a:rPr lang="es-CL" smtClean="0"/>
              <a:t>‹Nº›</a:t>
            </a:fld>
            <a:endParaRPr lang="es-CL"/>
          </a:p>
        </p:txBody>
      </p:sp>
    </p:spTree>
    <p:extLst>
      <p:ext uri="{BB962C8B-B14F-4D97-AF65-F5344CB8AC3E}">
        <p14:creationId xmlns:p14="http://schemas.microsoft.com/office/powerpoint/2010/main" val="287248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7516121-000F-4B4E-882E-172A0288F7F3}"/>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C6714111-1F4B-4496-82B9-84EFEC1F521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CL" altLang="en-US" dirty="0"/>
              <a:t>Recuerdan los nombres de Facilitadores (breve)</a:t>
            </a:r>
          </a:p>
        </p:txBody>
      </p:sp>
      <p:sp>
        <p:nvSpPr>
          <p:cNvPr id="10244" name="Slide Number Placeholder 3">
            <a:extLst>
              <a:ext uri="{FF2B5EF4-FFF2-40B4-BE49-F238E27FC236}">
                <a16:creationId xmlns:a16="http://schemas.microsoft.com/office/drawing/2014/main" id="{7B48D6AC-FA61-4260-A5A9-DD980DB5CF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fld id="{394B7957-90CF-4412-B9E8-637EEC730E44}" type="slidenum">
              <a:rPr kumimoji="0" lang="es-CL" altLang="en-US" sz="1800" b="0" i="0" u="none" strike="noStrike" kern="0" cap="none" spc="0" normalizeH="0" baseline="0" noProof="0" smtClean="0">
                <a:ln>
                  <a:noFill/>
                </a:ln>
                <a:solidFill>
                  <a:srgbClr val="000000"/>
                </a:solidFill>
                <a:effectLst/>
                <a:uLnTx/>
                <a:uFillTx/>
                <a:latin typeface="Calibri" panose="020F0502020204030204" pitchFamily="34" charset="0"/>
                <a:cs typeface="Arial"/>
                <a:sym typeface="Arial"/>
              </a:rPr>
              <a:pPr marL="0" marR="0" lvl="0" indent="0" algn="l" defTabSz="914400" rtl="0" eaLnBrk="1" fontAlgn="base" latinLnBrk="0" hangingPunct="1">
                <a:lnSpc>
                  <a:spcPct val="100000"/>
                </a:lnSpc>
                <a:spcBef>
                  <a:spcPct val="0"/>
                </a:spcBef>
                <a:spcAft>
                  <a:spcPct val="0"/>
                </a:spcAft>
                <a:buClr>
                  <a:srgbClr val="000000"/>
                </a:buClr>
                <a:buSzTx/>
                <a:buFont typeface="Arial"/>
                <a:buNone/>
                <a:tabLst/>
                <a:defRPr/>
              </a:pPr>
              <a:t>2</a:t>
            </a:fld>
            <a:endParaRPr kumimoji="0" lang="es-CL" altLang="en-US" sz="1800" b="0" i="0" u="none" strike="noStrike" kern="0" cap="none" spc="0" normalizeH="0" baseline="0" noProof="0">
              <a:ln>
                <a:noFill/>
              </a:ln>
              <a:solidFill>
                <a:srgbClr val="000000"/>
              </a:solidFill>
              <a:effectLst/>
              <a:uLnTx/>
              <a:uFillTx/>
              <a:latin typeface="Calibri" panose="020F0502020204030204" pitchFamily="34" charset="0"/>
              <a:cs typeface="Arial"/>
              <a:sym typeface="Arial"/>
            </a:endParaRPr>
          </a:p>
        </p:txBody>
      </p:sp>
    </p:spTree>
    <p:extLst>
      <p:ext uri="{BB962C8B-B14F-4D97-AF65-F5344CB8AC3E}">
        <p14:creationId xmlns:p14="http://schemas.microsoft.com/office/powerpoint/2010/main" val="2831431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13</a:t>
            </a:fld>
            <a:endParaRPr lang="es-CL" sz="1900" kern="0">
              <a:solidFill>
                <a:sysClr val="windowText" lastClr="000000"/>
              </a:solidFill>
            </a:endParaRPr>
          </a:p>
        </p:txBody>
      </p:sp>
    </p:spTree>
    <p:extLst>
      <p:ext uri="{BB962C8B-B14F-4D97-AF65-F5344CB8AC3E}">
        <p14:creationId xmlns:p14="http://schemas.microsoft.com/office/powerpoint/2010/main" val="3569790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14</a:t>
            </a:fld>
            <a:endParaRPr lang="es-CL" sz="1900" kern="0">
              <a:solidFill>
                <a:sysClr val="windowText" lastClr="000000"/>
              </a:solidFill>
            </a:endParaRPr>
          </a:p>
        </p:txBody>
      </p:sp>
    </p:spTree>
    <p:extLst>
      <p:ext uri="{BB962C8B-B14F-4D97-AF65-F5344CB8AC3E}">
        <p14:creationId xmlns:p14="http://schemas.microsoft.com/office/powerpoint/2010/main" val="27996956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15</a:t>
            </a:fld>
            <a:endParaRPr lang="es-CL" sz="1900" kern="0">
              <a:solidFill>
                <a:sysClr val="windowText" lastClr="000000"/>
              </a:solidFill>
            </a:endParaRPr>
          </a:p>
        </p:txBody>
      </p:sp>
    </p:spTree>
    <p:extLst>
      <p:ext uri="{BB962C8B-B14F-4D97-AF65-F5344CB8AC3E}">
        <p14:creationId xmlns:p14="http://schemas.microsoft.com/office/powerpoint/2010/main" val="814068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16</a:t>
            </a:fld>
            <a:endParaRPr lang="es-CL" sz="1900" kern="0">
              <a:solidFill>
                <a:sysClr val="windowText" lastClr="000000"/>
              </a:solidFill>
            </a:endParaRPr>
          </a:p>
        </p:txBody>
      </p:sp>
    </p:spTree>
    <p:extLst>
      <p:ext uri="{BB962C8B-B14F-4D97-AF65-F5344CB8AC3E}">
        <p14:creationId xmlns:p14="http://schemas.microsoft.com/office/powerpoint/2010/main" val="292011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17</a:t>
            </a:fld>
            <a:endParaRPr lang="es-CL" sz="1900" kern="0">
              <a:solidFill>
                <a:sysClr val="windowText" lastClr="000000"/>
              </a:solidFill>
            </a:endParaRPr>
          </a:p>
        </p:txBody>
      </p:sp>
    </p:spTree>
    <p:extLst>
      <p:ext uri="{BB962C8B-B14F-4D97-AF65-F5344CB8AC3E}">
        <p14:creationId xmlns:p14="http://schemas.microsoft.com/office/powerpoint/2010/main" val="1282148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18</a:t>
            </a:fld>
            <a:endParaRPr lang="es-CL" sz="1900" kern="0">
              <a:solidFill>
                <a:sysClr val="windowText" lastClr="000000"/>
              </a:solidFill>
            </a:endParaRPr>
          </a:p>
        </p:txBody>
      </p:sp>
    </p:spTree>
    <p:extLst>
      <p:ext uri="{BB962C8B-B14F-4D97-AF65-F5344CB8AC3E}">
        <p14:creationId xmlns:p14="http://schemas.microsoft.com/office/powerpoint/2010/main" val="2528308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19</a:t>
            </a:fld>
            <a:endParaRPr lang="es-CL" sz="1900" kern="0">
              <a:solidFill>
                <a:sysClr val="windowText" lastClr="000000"/>
              </a:solidFill>
            </a:endParaRPr>
          </a:p>
        </p:txBody>
      </p:sp>
    </p:spTree>
    <p:extLst>
      <p:ext uri="{BB962C8B-B14F-4D97-AF65-F5344CB8AC3E}">
        <p14:creationId xmlns:p14="http://schemas.microsoft.com/office/powerpoint/2010/main" val="1394997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20</a:t>
            </a:fld>
            <a:endParaRPr lang="es-CL" sz="1900" kern="0">
              <a:solidFill>
                <a:sysClr val="windowText" lastClr="000000"/>
              </a:solidFill>
            </a:endParaRPr>
          </a:p>
        </p:txBody>
      </p:sp>
    </p:spTree>
    <p:extLst>
      <p:ext uri="{BB962C8B-B14F-4D97-AF65-F5344CB8AC3E}">
        <p14:creationId xmlns:p14="http://schemas.microsoft.com/office/powerpoint/2010/main" val="2908037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21</a:t>
            </a:fld>
            <a:endParaRPr lang="es-CL" sz="1900" kern="0">
              <a:solidFill>
                <a:sysClr val="windowText" lastClr="000000"/>
              </a:solidFill>
            </a:endParaRPr>
          </a:p>
        </p:txBody>
      </p:sp>
    </p:spTree>
    <p:extLst>
      <p:ext uri="{BB962C8B-B14F-4D97-AF65-F5344CB8AC3E}">
        <p14:creationId xmlns:p14="http://schemas.microsoft.com/office/powerpoint/2010/main" val="3614702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22</a:t>
            </a:fld>
            <a:endParaRPr lang="es-CL" sz="1900" kern="0">
              <a:solidFill>
                <a:sysClr val="windowText" lastClr="000000"/>
              </a:solidFill>
            </a:endParaRPr>
          </a:p>
        </p:txBody>
      </p:sp>
    </p:spTree>
    <p:extLst>
      <p:ext uri="{BB962C8B-B14F-4D97-AF65-F5344CB8AC3E}">
        <p14:creationId xmlns:p14="http://schemas.microsoft.com/office/powerpoint/2010/main" val="876911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5</a:t>
            </a:fld>
            <a:endParaRPr lang="es-CL" sz="1900" kern="0">
              <a:solidFill>
                <a:sysClr val="windowText" lastClr="000000"/>
              </a:solidFill>
            </a:endParaRPr>
          </a:p>
        </p:txBody>
      </p:sp>
    </p:spTree>
    <p:extLst>
      <p:ext uri="{BB962C8B-B14F-4D97-AF65-F5344CB8AC3E}">
        <p14:creationId xmlns:p14="http://schemas.microsoft.com/office/powerpoint/2010/main" val="3980598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23</a:t>
            </a:fld>
            <a:endParaRPr lang="es-CL" sz="1900" kern="0">
              <a:solidFill>
                <a:sysClr val="windowText" lastClr="000000"/>
              </a:solidFill>
            </a:endParaRPr>
          </a:p>
        </p:txBody>
      </p:sp>
    </p:spTree>
    <p:extLst>
      <p:ext uri="{BB962C8B-B14F-4D97-AF65-F5344CB8AC3E}">
        <p14:creationId xmlns:p14="http://schemas.microsoft.com/office/powerpoint/2010/main" val="3073040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24</a:t>
            </a:fld>
            <a:endParaRPr lang="es-CL" sz="1900" kern="0">
              <a:solidFill>
                <a:sysClr val="windowText" lastClr="000000"/>
              </a:solidFill>
            </a:endParaRPr>
          </a:p>
        </p:txBody>
      </p:sp>
    </p:spTree>
    <p:extLst>
      <p:ext uri="{BB962C8B-B14F-4D97-AF65-F5344CB8AC3E}">
        <p14:creationId xmlns:p14="http://schemas.microsoft.com/office/powerpoint/2010/main" val="13748469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25</a:t>
            </a:fld>
            <a:endParaRPr lang="es-CL" sz="1900" kern="0">
              <a:solidFill>
                <a:sysClr val="windowText" lastClr="000000"/>
              </a:solidFill>
            </a:endParaRPr>
          </a:p>
        </p:txBody>
      </p:sp>
    </p:spTree>
    <p:extLst>
      <p:ext uri="{BB962C8B-B14F-4D97-AF65-F5344CB8AC3E}">
        <p14:creationId xmlns:p14="http://schemas.microsoft.com/office/powerpoint/2010/main" val="1832504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26</a:t>
            </a:fld>
            <a:endParaRPr lang="es-CL" sz="1900" kern="0">
              <a:solidFill>
                <a:sysClr val="windowText" lastClr="000000"/>
              </a:solidFill>
            </a:endParaRPr>
          </a:p>
        </p:txBody>
      </p:sp>
    </p:spTree>
    <p:extLst>
      <p:ext uri="{BB962C8B-B14F-4D97-AF65-F5344CB8AC3E}">
        <p14:creationId xmlns:p14="http://schemas.microsoft.com/office/powerpoint/2010/main" val="2655999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27</a:t>
            </a:fld>
            <a:endParaRPr lang="es-CL" sz="1900" kern="0">
              <a:solidFill>
                <a:sysClr val="windowText" lastClr="000000"/>
              </a:solidFill>
            </a:endParaRPr>
          </a:p>
        </p:txBody>
      </p:sp>
    </p:spTree>
    <p:extLst>
      <p:ext uri="{BB962C8B-B14F-4D97-AF65-F5344CB8AC3E}">
        <p14:creationId xmlns:p14="http://schemas.microsoft.com/office/powerpoint/2010/main" val="2981731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28</a:t>
            </a:fld>
            <a:endParaRPr lang="es-CL" sz="1900" kern="0">
              <a:solidFill>
                <a:sysClr val="windowText" lastClr="000000"/>
              </a:solidFill>
            </a:endParaRPr>
          </a:p>
        </p:txBody>
      </p:sp>
    </p:spTree>
    <p:extLst>
      <p:ext uri="{BB962C8B-B14F-4D97-AF65-F5344CB8AC3E}">
        <p14:creationId xmlns:p14="http://schemas.microsoft.com/office/powerpoint/2010/main" val="21914450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29</a:t>
            </a:fld>
            <a:endParaRPr lang="es-CL" sz="1900" kern="0">
              <a:solidFill>
                <a:sysClr val="windowText" lastClr="000000"/>
              </a:solidFill>
            </a:endParaRPr>
          </a:p>
        </p:txBody>
      </p:sp>
    </p:spTree>
    <p:extLst>
      <p:ext uri="{BB962C8B-B14F-4D97-AF65-F5344CB8AC3E}">
        <p14:creationId xmlns:p14="http://schemas.microsoft.com/office/powerpoint/2010/main" val="301777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30</a:t>
            </a:fld>
            <a:endParaRPr lang="es-CL" sz="1900" kern="0">
              <a:solidFill>
                <a:sysClr val="windowText" lastClr="000000"/>
              </a:solidFill>
            </a:endParaRPr>
          </a:p>
        </p:txBody>
      </p:sp>
    </p:spTree>
    <p:extLst>
      <p:ext uri="{BB962C8B-B14F-4D97-AF65-F5344CB8AC3E}">
        <p14:creationId xmlns:p14="http://schemas.microsoft.com/office/powerpoint/2010/main" val="33257914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31</a:t>
            </a:fld>
            <a:endParaRPr lang="es-CL" sz="1900" kern="0">
              <a:solidFill>
                <a:sysClr val="windowText" lastClr="000000"/>
              </a:solidFill>
            </a:endParaRPr>
          </a:p>
        </p:txBody>
      </p:sp>
    </p:spTree>
    <p:extLst>
      <p:ext uri="{BB962C8B-B14F-4D97-AF65-F5344CB8AC3E}">
        <p14:creationId xmlns:p14="http://schemas.microsoft.com/office/powerpoint/2010/main" val="256563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32</a:t>
            </a:fld>
            <a:endParaRPr lang="es-CL" sz="1900" kern="0">
              <a:solidFill>
                <a:sysClr val="windowText" lastClr="000000"/>
              </a:solidFill>
            </a:endParaRPr>
          </a:p>
        </p:txBody>
      </p:sp>
    </p:spTree>
    <p:extLst>
      <p:ext uri="{BB962C8B-B14F-4D97-AF65-F5344CB8AC3E}">
        <p14:creationId xmlns:p14="http://schemas.microsoft.com/office/powerpoint/2010/main" val="481959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6</a:t>
            </a:fld>
            <a:endParaRPr lang="es-CL" sz="1900" kern="0">
              <a:solidFill>
                <a:sysClr val="windowText" lastClr="000000"/>
              </a:solidFill>
            </a:endParaRPr>
          </a:p>
        </p:txBody>
      </p:sp>
    </p:spTree>
    <p:extLst>
      <p:ext uri="{BB962C8B-B14F-4D97-AF65-F5344CB8AC3E}">
        <p14:creationId xmlns:p14="http://schemas.microsoft.com/office/powerpoint/2010/main" val="9124470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33</a:t>
            </a:fld>
            <a:endParaRPr lang="es-CL" sz="1900" kern="0">
              <a:solidFill>
                <a:sysClr val="windowText" lastClr="000000"/>
              </a:solidFill>
            </a:endParaRPr>
          </a:p>
        </p:txBody>
      </p:sp>
    </p:spTree>
    <p:extLst>
      <p:ext uri="{BB962C8B-B14F-4D97-AF65-F5344CB8AC3E}">
        <p14:creationId xmlns:p14="http://schemas.microsoft.com/office/powerpoint/2010/main" val="2700222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CL" dirty="0"/>
          </a:p>
        </p:txBody>
      </p:sp>
    </p:spTree>
    <p:extLst>
      <p:ext uri="{BB962C8B-B14F-4D97-AF65-F5344CB8AC3E}">
        <p14:creationId xmlns:p14="http://schemas.microsoft.com/office/powerpoint/2010/main" val="41704999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r>
              <a:rPr lang="es-ES" b="1" i="0" dirty="0">
                <a:solidFill>
                  <a:srgbClr val="000000"/>
                </a:solidFill>
                <a:effectLst/>
                <a:latin typeface="Merriweather" panose="00000500000000000000" pitchFamily="2" charset="0"/>
              </a:rPr>
              <a:t>Giuseppe es un algoritmo que permite a </a:t>
            </a:r>
            <a:r>
              <a:rPr lang="es-ES" b="1" i="0" dirty="0" err="1">
                <a:solidFill>
                  <a:srgbClr val="000000"/>
                </a:solidFill>
                <a:effectLst/>
                <a:latin typeface="Merriweather" panose="00000500000000000000" pitchFamily="2" charset="0"/>
              </a:rPr>
              <a:t>NotCo</a:t>
            </a:r>
            <a:r>
              <a:rPr lang="es-ES" b="1" i="0" dirty="0">
                <a:solidFill>
                  <a:srgbClr val="000000"/>
                </a:solidFill>
                <a:effectLst/>
                <a:latin typeface="Merriweather" panose="00000500000000000000" pitchFamily="2" charset="0"/>
              </a:rPr>
              <a:t> concebir, desarrollar, probar y llevar a las góndolas de los supermercados un producto basado en plantas en un máximo de cuatro meses, </a:t>
            </a:r>
            <a:r>
              <a:rPr lang="es-ES" b="0" i="0" dirty="0">
                <a:solidFill>
                  <a:srgbClr val="000000"/>
                </a:solidFill>
                <a:effectLst/>
                <a:latin typeface="Merriweather" panose="00000500000000000000" pitchFamily="2" charset="0"/>
              </a:rPr>
              <a:t>según </a:t>
            </a:r>
            <a:r>
              <a:rPr lang="es-ES" b="0" i="0" dirty="0" err="1">
                <a:solidFill>
                  <a:srgbClr val="000000"/>
                </a:solidFill>
                <a:effectLst/>
                <a:latin typeface="Merriweather" panose="00000500000000000000" pitchFamily="2" charset="0"/>
              </a:rPr>
              <a:t>Muchnick</a:t>
            </a:r>
            <a:r>
              <a:rPr lang="es-ES" b="0" i="0" dirty="0">
                <a:solidFill>
                  <a:srgbClr val="000000"/>
                </a:solidFill>
                <a:effectLst/>
                <a:latin typeface="Merriweather" panose="00000500000000000000" pitchFamily="2" charset="0"/>
              </a:rPr>
              <a:t>. El algoritmo analiza la estructura molecular de los alimentos de origen animal (leche, mayonesa, carne) y busca en su base de datos qué plantas contienen moléculas similares.</a:t>
            </a:r>
            <a:endParaRPr lang="es-CL" dirty="0"/>
          </a:p>
        </p:txBody>
      </p:sp>
    </p:spTree>
    <p:extLst>
      <p:ext uri="{BB962C8B-B14F-4D97-AF65-F5344CB8AC3E}">
        <p14:creationId xmlns:p14="http://schemas.microsoft.com/office/powerpoint/2010/main" val="37386704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indent="0">
              <a:buNone/>
            </a:pPr>
            <a:r>
              <a:rPr lang="es-ES" b="0" i="0" dirty="0">
                <a:solidFill>
                  <a:srgbClr val="000000"/>
                </a:solidFill>
                <a:effectLst/>
                <a:latin typeface="Merriweather" panose="00000500000000000000" pitchFamily="2" charset="0"/>
              </a:rPr>
              <a:t>Desprenderse de la fabricación “nos permite tener menos complejidad operativa, enfocar todos nuestros recursos en lo que realmente genera valor: la tecnología, la ciencia y la gente de investigación y desarrollo”, dice </a:t>
            </a:r>
            <a:r>
              <a:rPr lang="es-ES" b="0" i="0" dirty="0" err="1">
                <a:solidFill>
                  <a:srgbClr val="000000"/>
                </a:solidFill>
                <a:effectLst/>
                <a:latin typeface="Merriweather" panose="00000500000000000000" pitchFamily="2" charset="0"/>
              </a:rPr>
              <a:t>Muchnick</a:t>
            </a:r>
            <a:r>
              <a:rPr lang="es-ES" b="0" i="0" dirty="0">
                <a:solidFill>
                  <a:srgbClr val="000000"/>
                </a:solidFill>
                <a:effectLst/>
                <a:latin typeface="Merriweather" panose="00000500000000000000" pitchFamily="2" charset="0"/>
              </a:rPr>
              <a:t>. </a:t>
            </a:r>
            <a:r>
              <a:rPr lang="es-ES" b="0" i="0" dirty="0" err="1">
                <a:solidFill>
                  <a:srgbClr val="000000"/>
                </a:solidFill>
                <a:effectLst/>
                <a:latin typeface="Merriweather" panose="00000500000000000000" pitchFamily="2" charset="0"/>
              </a:rPr>
              <a:t>NotCo</a:t>
            </a:r>
            <a:r>
              <a:rPr lang="es-ES" b="0" i="0" dirty="0">
                <a:solidFill>
                  <a:srgbClr val="000000"/>
                </a:solidFill>
                <a:effectLst/>
                <a:latin typeface="Merriweather" panose="00000500000000000000" pitchFamily="2" charset="0"/>
              </a:rPr>
              <a:t> ya vende sus productos en Chile, Argentina, Brasil, Estados Unidos y Colombia, y durante 2021 desembarcarán en Perú, México y Canadá.</a:t>
            </a:r>
            <a:endParaRPr lang="es-CL" dirty="0"/>
          </a:p>
        </p:txBody>
      </p:sp>
    </p:spTree>
    <p:extLst>
      <p:ext uri="{BB962C8B-B14F-4D97-AF65-F5344CB8AC3E}">
        <p14:creationId xmlns:p14="http://schemas.microsoft.com/office/powerpoint/2010/main" val="4530070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s-CL" dirty="0"/>
          </a:p>
        </p:txBody>
      </p:sp>
    </p:spTree>
    <p:extLst>
      <p:ext uri="{BB962C8B-B14F-4D97-AF65-F5344CB8AC3E}">
        <p14:creationId xmlns:p14="http://schemas.microsoft.com/office/powerpoint/2010/main" val="2920274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43</a:t>
            </a:fld>
            <a:endParaRPr lang="es-CL" sz="1900" kern="0">
              <a:solidFill>
                <a:sysClr val="windowText" lastClr="000000"/>
              </a:solidFill>
            </a:endParaRPr>
          </a:p>
        </p:txBody>
      </p:sp>
    </p:spTree>
    <p:extLst>
      <p:ext uri="{BB962C8B-B14F-4D97-AF65-F5344CB8AC3E}">
        <p14:creationId xmlns:p14="http://schemas.microsoft.com/office/powerpoint/2010/main" val="482956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514350" indent="-514350">
              <a:buFont typeface="Arial" panose="020B0604020202020204" pitchFamily="34" charset="0"/>
              <a:buChar char="•"/>
              <a:defRPr/>
            </a:pPr>
            <a:endParaRPr lang="es-MX" sz="1200" dirty="0">
              <a:solidFill>
                <a:srgbClr val="E7E6E6">
                  <a:lumMod val="50000"/>
                </a:srgbClr>
              </a:solidFill>
              <a:cs typeface="Calibri Light" panose="020F0302020204030204"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83C84-5FB7-46B7-9035-9B22BB249328}" type="slidenum">
              <a:rPr kumimoji="0" lang="es-CL"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s-CL"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5498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514350" indent="-514350">
              <a:buFont typeface="Arial" panose="020B0604020202020204" pitchFamily="34" charset="0"/>
              <a:buChar char="•"/>
              <a:defRPr/>
            </a:pPr>
            <a:endParaRPr lang="es-MX" sz="1200" dirty="0">
              <a:solidFill>
                <a:srgbClr val="E7E6E6">
                  <a:lumMod val="50000"/>
                </a:srgbClr>
              </a:solidFill>
              <a:cs typeface="Calibri Light" panose="020F0302020204030204"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83C84-5FB7-46B7-9035-9B22BB249328}" type="slidenum">
              <a:rPr kumimoji="0" lang="es-CL"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CL"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816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514350" indent="-514350">
              <a:buFont typeface="Arial" panose="020B0604020202020204" pitchFamily="34" charset="0"/>
              <a:buChar char="•"/>
              <a:defRPr/>
            </a:pPr>
            <a:endParaRPr lang="es-MX" sz="1200" dirty="0">
              <a:solidFill>
                <a:srgbClr val="E7E6E6">
                  <a:lumMod val="50000"/>
                </a:srgbClr>
              </a:solidFill>
              <a:cs typeface="Calibri Light" panose="020F0302020204030204"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83C84-5FB7-46B7-9035-9B22BB249328}" type="slidenum">
              <a:rPr kumimoji="0" lang="es-CL"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s-CL"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4723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514350" indent="-514350">
              <a:buFont typeface="Arial" panose="020B0604020202020204" pitchFamily="34" charset="0"/>
              <a:buChar char="•"/>
              <a:defRPr/>
            </a:pPr>
            <a:endParaRPr lang="es-MX" sz="1200" dirty="0">
              <a:solidFill>
                <a:srgbClr val="E7E6E6">
                  <a:lumMod val="50000"/>
                </a:srgbClr>
              </a:solidFill>
              <a:cs typeface="Calibri Light" panose="020F0302020204030204"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83C84-5FB7-46B7-9035-9B22BB249328}" type="slidenum">
              <a:rPr kumimoji="0" lang="es-CL"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s-CL"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7674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7</a:t>
            </a:fld>
            <a:endParaRPr lang="es-CL" sz="1900" kern="0">
              <a:solidFill>
                <a:sysClr val="windowText" lastClr="000000"/>
              </a:solidFill>
            </a:endParaRPr>
          </a:p>
        </p:txBody>
      </p:sp>
    </p:spTree>
    <p:extLst>
      <p:ext uri="{BB962C8B-B14F-4D97-AF65-F5344CB8AC3E}">
        <p14:creationId xmlns:p14="http://schemas.microsoft.com/office/powerpoint/2010/main" val="31180461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514350" indent="-514350">
              <a:buFont typeface="Arial" panose="020B0604020202020204" pitchFamily="34" charset="0"/>
              <a:buChar char="•"/>
              <a:defRPr/>
            </a:pPr>
            <a:endParaRPr lang="es-MX" sz="1200" dirty="0">
              <a:solidFill>
                <a:srgbClr val="E7E6E6">
                  <a:lumMod val="50000"/>
                </a:srgbClr>
              </a:solidFill>
              <a:cs typeface="Calibri Light" panose="020F0302020204030204"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83C84-5FB7-46B7-9035-9B22BB249328}" type="slidenum">
              <a:rPr kumimoji="0" lang="es-CL"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s-CL"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94646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514350" indent="-514350">
              <a:buFont typeface="Arial" panose="020B0604020202020204" pitchFamily="34" charset="0"/>
              <a:buChar char="•"/>
              <a:defRPr/>
            </a:pPr>
            <a:endParaRPr lang="es-MX" sz="1200" dirty="0">
              <a:solidFill>
                <a:srgbClr val="E7E6E6">
                  <a:lumMod val="50000"/>
                </a:srgbClr>
              </a:solidFill>
              <a:cs typeface="Calibri Light" panose="020F0302020204030204"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83C84-5FB7-46B7-9035-9B22BB249328}" type="slidenum">
              <a:rPr kumimoji="0" lang="es-CL"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s-CL"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53563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514350" indent="-514350">
              <a:buFont typeface="Arial" panose="020B0604020202020204" pitchFamily="34" charset="0"/>
              <a:buChar char="•"/>
              <a:defRPr/>
            </a:pPr>
            <a:endParaRPr lang="es-MX" sz="1200" dirty="0">
              <a:solidFill>
                <a:srgbClr val="E7E6E6">
                  <a:lumMod val="50000"/>
                </a:srgbClr>
              </a:solidFill>
              <a:cs typeface="Calibri Light" panose="020F0302020204030204" pitchFamily="34" charset="0"/>
            </a:endParaRPr>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B83C84-5FB7-46B7-9035-9B22BB249328}" type="slidenum">
              <a:rPr kumimoji="0" lang="es-CL" sz="1800" b="0" i="0" u="none" strike="noStrike" kern="0" cap="none" spc="0" normalizeH="0" baseline="0" noProof="0" smtClean="0">
                <a:ln>
                  <a:noFill/>
                </a:ln>
                <a:solidFill>
                  <a:sysClr val="windowText" lastClr="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s-CL"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8258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8</a:t>
            </a:fld>
            <a:endParaRPr lang="es-CL" sz="1900" kern="0">
              <a:solidFill>
                <a:sysClr val="windowText" lastClr="000000"/>
              </a:solidFill>
            </a:endParaRPr>
          </a:p>
        </p:txBody>
      </p:sp>
    </p:spTree>
    <p:extLst>
      <p:ext uri="{BB962C8B-B14F-4D97-AF65-F5344CB8AC3E}">
        <p14:creationId xmlns:p14="http://schemas.microsoft.com/office/powerpoint/2010/main" val="3991013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9</a:t>
            </a:fld>
            <a:endParaRPr lang="es-CL" sz="1900" kern="0">
              <a:solidFill>
                <a:sysClr val="windowText" lastClr="000000"/>
              </a:solidFill>
            </a:endParaRPr>
          </a:p>
        </p:txBody>
      </p:sp>
    </p:spTree>
    <p:extLst>
      <p:ext uri="{BB962C8B-B14F-4D97-AF65-F5344CB8AC3E}">
        <p14:creationId xmlns:p14="http://schemas.microsoft.com/office/powerpoint/2010/main" val="618751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10</a:t>
            </a:fld>
            <a:endParaRPr lang="es-CL" sz="1900" kern="0">
              <a:solidFill>
                <a:sysClr val="windowText" lastClr="000000"/>
              </a:solidFill>
            </a:endParaRPr>
          </a:p>
        </p:txBody>
      </p:sp>
    </p:spTree>
    <p:extLst>
      <p:ext uri="{BB962C8B-B14F-4D97-AF65-F5344CB8AC3E}">
        <p14:creationId xmlns:p14="http://schemas.microsoft.com/office/powerpoint/2010/main" val="63991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11</a:t>
            </a:fld>
            <a:endParaRPr lang="es-CL" sz="1900" kern="0">
              <a:solidFill>
                <a:sysClr val="windowText" lastClr="000000"/>
              </a:solidFill>
            </a:endParaRPr>
          </a:p>
        </p:txBody>
      </p:sp>
    </p:spTree>
    <p:extLst>
      <p:ext uri="{BB962C8B-B14F-4D97-AF65-F5344CB8AC3E}">
        <p14:creationId xmlns:p14="http://schemas.microsoft.com/office/powerpoint/2010/main" val="37625870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L" dirty="0"/>
          </a:p>
        </p:txBody>
      </p:sp>
      <p:sp>
        <p:nvSpPr>
          <p:cNvPr id="4" name="Slide Number Placeholder 3"/>
          <p:cNvSpPr>
            <a:spLocks noGrp="1"/>
          </p:cNvSpPr>
          <p:nvPr>
            <p:ph type="sldNum" sz="quarter" idx="10"/>
          </p:nvPr>
        </p:nvSpPr>
        <p:spPr/>
        <p:txBody>
          <a:bodyPr/>
          <a:lstStyle/>
          <a:p>
            <a:pPr defTabSz="966612">
              <a:defRPr/>
            </a:pPr>
            <a:fld id="{555F6FF8-7D98-4160-82C8-E756AA182849}" type="slidenum">
              <a:rPr lang="es-CL" sz="1900" kern="0">
                <a:solidFill>
                  <a:sysClr val="windowText" lastClr="000000"/>
                </a:solidFill>
              </a:rPr>
              <a:pPr defTabSz="966612">
                <a:defRPr/>
              </a:pPr>
              <a:t>12</a:t>
            </a:fld>
            <a:endParaRPr lang="es-CL" sz="1900" kern="0">
              <a:solidFill>
                <a:sysClr val="windowText" lastClr="000000"/>
              </a:solidFill>
            </a:endParaRPr>
          </a:p>
        </p:txBody>
      </p:sp>
    </p:spTree>
    <p:extLst>
      <p:ext uri="{BB962C8B-B14F-4D97-AF65-F5344CB8AC3E}">
        <p14:creationId xmlns:p14="http://schemas.microsoft.com/office/powerpoint/2010/main" val="606037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_tradnl"/>
              <a:t>Clic para editar título</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_tradnl"/>
              <a:t>Haga clic para modificar el estilo de subtítulo del patrón</a:t>
            </a:r>
          </a:p>
        </p:txBody>
      </p:sp>
      <p:sp>
        <p:nvSpPr>
          <p:cNvPr id="4" name="Marcador de fecha 3"/>
          <p:cNvSpPr>
            <a:spLocks noGrp="1"/>
          </p:cNvSpPr>
          <p:nvPr>
            <p:ph type="dt" sz="half" idx="10"/>
          </p:nvPr>
        </p:nvSpPr>
        <p:spPr/>
        <p:txBody>
          <a:bodyPr/>
          <a:lstStyle/>
          <a:p>
            <a:fld id="{D2D4F3E9-CC98-4E99-8962-7AC1A5C11E73}" type="datetimeFigureOut">
              <a:rPr lang="es-ES" smtClean="0">
                <a:solidFill>
                  <a:prstClr val="black">
                    <a:tint val="75000"/>
                  </a:prstClr>
                </a:solidFill>
              </a:rPr>
              <a:pPr/>
              <a:t>13/10/2022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ABF89BF-36FE-4B7B-B828-B8913A04E1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95835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D2D4F3E9-CC98-4E99-8962-7AC1A5C11E73}" type="datetimeFigureOut">
              <a:rPr lang="es-ES" smtClean="0">
                <a:solidFill>
                  <a:prstClr val="black">
                    <a:tint val="75000"/>
                  </a:prstClr>
                </a:solidFill>
              </a:rPr>
              <a:pPr/>
              <a:t>13/10/2022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ABF89BF-36FE-4B7B-B828-B8913A04E1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0596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_tradnl"/>
              <a:t>Clic para editar título</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D2D4F3E9-CC98-4E99-8962-7AC1A5C11E73}" type="datetimeFigureOut">
              <a:rPr lang="es-ES" smtClean="0">
                <a:solidFill>
                  <a:prstClr val="black">
                    <a:tint val="75000"/>
                  </a:prstClr>
                </a:solidFill>
              </a:rPr>
              <a:pPr/>
              <a:t>13/10/2022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ABF89BF-36FE-4B7B-B828-B8913A04E1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18827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L"/>
          </a:p>
        </p:txBody>
      </p:sp>
      <p:sp>
        <p:nvSpPr>
          <p:cNvPr id="4" name="Marcador de fecha 3"/>
          <p:cNvSpPr>
            <a:spLocks noGrp="1"/>
          </p:cNvSpPr>
          <p:nvPr>
            <p:ph type="dt" sz="half" idx="10"/>
          </p:nvPr>
        </p:nvSpPr>
        <p:spPr/>
        <p:txBody>
          <a:bodyPr/>
          <a:lstStyle/>
          <a:p>
            <a:fld id="{BBEA3C1B-A2EA-4609-866B-377818F61AE0}" type="datetimeFigureOut">
              <a:rPr lang="es-CL" smtClean="0"/>
              <a:t>13-10-2022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CFB1542-327A-4B94-BA4F-48C4748D2F94}" type="slidenum">
              <a:rPr lang="es-CL" smtClean="0"/>
              <a:t>‹Nº›</a:t>
            </a:fld>
            <a:endParaRPr lang="es-CL"/>
          </a:p>
        </p:txBody>
      </p:sp>
    </p:spTree>
    <p:extLst>
      <p:ext uri="{BB962C8B-B14F-4D97-AF65-F5344CB8AC3E}">
        <p14:creationId xmlns:p14="http://schemas.microsoft.com/office/powerpoint/2010/main" val="1696938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BEA3C1B-A2EA-4609-866B-377818F61AE0}" type="datetimeFigureOut">
              <a:rPr lang="es-CL" smtClean="0"/>
              <a:t>13-10-2022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CFB1542-327A-4B94-BA4F-48C4748D2F94}" type="slidenum">
              <a:rPr lang="es-CL" smtClean="0"/>
              <a:t>‹Nº›</a:t>
            </a:fld>
            <a:endParaRPr lang="es-CL"/>
          </a:p>
        </p:txBody>
      </p:sp>
    </p:spTree>
    <p:extLst>
      <p:ext uri="{BB962C8B-B14F-4D97-AF65-F5344CB8AC3E}">
        <p14:creationId xmlns:p14="http://schemas.microsoft.com/office/powerpoint/2010/main" val="2028063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BBEA3C1B-A2EA-4609-866B-377818F61AE0}" type="datetimeFigureOut">
              <a:rPr lang="es-CL" smtClean="0"/>
              <a:t>13-10-2022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CFB1542-327A-4B94-BA4F-48C4748D2F94}" type="slidenum">
              <a:rPr lang="es-CL" smtClean="0"/>
              <a:t>‹Nº›</a:t>
            </a:fld>
            <a:endParaRPr lang="es-CL"/>
          </a:p>
        </p:txBody>
      </p:sp>
    </p:spTree>
    <p:extLst>
      <p:ext uri="{BB962C8B-B14F-4D97-AF65-F5344CB8AC3E}">
        <p14:creationId xmlns:p14="http://schemas.microsoft.com/office/powerpoint/2010/main" val="1384872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BBEA3C1B-A2EA-4609-866B-377818F61AE0}" type="datetimeFigureOut">
              <a:rPr lang="es-CL" smtClean="0"/>
              <a:t>13-10-2022</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CFB1542-327A-4B94-BA4F-48C4748D2F94}" type="slidenum">
              <a:rPr lang="es-CL" smtClean="0"/>
              <a:t>‹Nº›</a:t>
            </a:fld>
            <a:endParaRPr lang="es-CL"/>
          </a:p>
        </p:txBody>
      </p:sp>
    </p:spTree>
    <p:extLst>
      <p:ext uri="{BB962C8B-B14F-4D97-AF65-F5344CB8AC3E}">
        <p14:creationId xmlns:p14="http://schemas.microsoft.com/office/powerpoint/2010/main" val="2822639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BBEA3C1B-A2EA-4609-866B-377818F61AE0}" type="datetimeFigureOut">
              <a:rPr lang="es-CL" smtClean="0"/>
              <a:t>13-10-2022</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8CFB1542-327A-4B94-BA4F-48C4748D2F94}" type="slidenum">
              <a:rPr lang="es-CL" smtClean="0"/>
              <a:t>‹Nº›</a:t>
            </a:fld>
            <a:endParaRPr lang="es-CL"/>
          </a:p>
        </p:txBody>
      </p:sp>
    </p:spTree>
    <p:extLst>
      <p:ext uri="{BB962C8B-B14F-4D97-AF65-F5344CB8AC3E}">
        <p14:creationId xmlns:p14="http://schemas.microsoft.com/office/powerpoint/2010/main" val="3596516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BBEA3C1B-A2EA-4609-866B-377818F61AE0}" type="datetimeFigureOut">
              <a:rPr lang="es-CL" smtClean="0"/>
              <a:t>13-10-2022</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8CFB1542-327A-4B94-BA4F-48C4748D2F94}" type="slidenum">
              <a:rPr lang="es-CL" smtClean="0"/>
              <a:t>‹Nº›</a:t>
            </a:fld>
            <a:endParaRPr lang="es-CL"/>
          </a:p>
        </p:txBody>
      </p:sp>
    </p:spTree>
    <p:extLst>
      <p:ext uri="{BB962C8B-B14F-4D97-AF65-F5344CB8AC3E}">
        <p14:creationId xmlns:p14="http://schemas.microsoft.com/office/powerpoint/2010/main" val="5098946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EA3C1B-A2EA-4609-866B-377818F61AE0}" type="datetimeFigureOut">
              <a:rPr lang="es-CL" smtClean="0"/>
              <a:t>13-10-2022</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8CFB1542-327A-4B94-BA4F-48C4748D2F94}" type="slidenum">
              <a:rPr lang="es-CL" smtClean="0"/>
              <a:t>‹Nº›</a:t>
            </a:fld>
            <a:endParaRPr lang="es-CL"/>
          </a:p>
        </p:txBody>
      </p:sp>
    </p:spTree>
    <p:extLst>
      <p:ext uri="{BB962C8B-B14F-4D97-AF65-F5344CB8AC3E}">
        <p14:creationId xmlns:p14="http://schemas.microsoft.com/office/powerpoint/2010/main" val="670967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BEA3C1B-A2EA-4609-866B-377818F61AE0}" type="datetimeFigureOut">
              <a:rPr lang="es-CL" smtClean="0"/>
              <a:t>13-10-2022</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CFB1542-327A-4B94-BA4F-48C4748D2F94}" type="slidenum">
              <a:rPr lang="es-CL" smtClean="0"/>
              <a:t>‹Nº›</a:t>
            </a:fld>
            <a:endParaRPr lang="es-CL"/>
          </a:p>
        </p:txBody>
      </p:sp>
    </p:spTree>
    <p:extLst>
      <p:ext uri="{BB962C8B-B14F-4D97-AF65-F5344CB8AC3E}">
        <p14:creationId xmlns:p14="http://schemas.microsoft.com/office/powerpoint/2010/main" val="4009841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p:txBody>
          <a:bodyPr/>
          <a:lstStyle/>
          <a:p>
            <a:fld id="{D2D4F3E9-CC98-4E99-8962-7AC1A5C11E73}" type="datetimeFigureOut">
              <a:rPr lang="es-ES" smtClean="0">
                <a:solidFill>
                  <a:prstClr val="black">
                    <a:tint val="75000"/>
                  </a:prstClr>
                </a:solidFill>
              </a:rPr>
              <a:pPr/>
              <a:t>13/10/2022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ABF89BF-36FE-4B7B-B828-B8913A04E1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95069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BBEA3C1B-A2EA-4609-866B-377818F61AE0}" type="datetimeFigureOut">
              <a:rPr lang="es-CL" smtClean="0"/>
              <a:t>13-10-2022</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8CFB1542-327A-4B94-BA4F-48C4748D2F94}" type="slidenum">
              <a:rPr lang="es-CL" smtClean="0"/>
              <a:t>‹Nº›</a:t>
            </a:fld>
            <a:endParaRPr lang="es-CL"/>
          </a:p>
        </p:txBody>
      </p:sp>
    </p:spTree>
    <p:extLst>
      <p:ext uri="{BB962C8B-B14F-4D97-AF65-F5344CB8AC3E}">
        <p14:creationId xmlns:p14="http://schemas.microsoft.com/office/powerpoint/2010/main" val="2516007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BEA3C1B-A2EA-4609-866B-377818F61AE0}" type="datetimeFigureOut">
              <a:rPr lang="es-CL" smtClean="0"/>
              <a:t>13-10-2022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CFB1542-327A-4B94-BA4F-48C4748D2F94}" type="slidenum">
              <a:rPr lang="es-CL" smtClean="0"/>
              <a:t>‹Nº›</a:t>
            </a:fld>
            <a:endParaRPr lang="es-CL"/>
          </a:p>
        </p:txBody>
      </p:sp>
    </p:spTree>
    <p:extLst>
      <p:ext uri="{BB962C8B-B14F-4D97-AF65-F5344CB8AC3E}">
        <p14:creationId xmlns:p14="http://schemas.microsoft.com/office/powerpoint/2010/main" val="7889393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BBEA3C1B-A2EA-4609-866B-377818F61AE0}" type="datetimeFigureOut">
              <a:rPr lang="es-CL" smtClean="0"/>
              <a:t>13-10-2022</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8CFB1542-327A-4B94-BA4F-48C4748D2F94}" type="slidenum">
              <a:rPr lang="es-CL" smtClean="0"/>
              <a:t>‹Nº›</a:t>
            </a:fld>
            <a:endParaRPr lang="es-CL"/>
          </a:p>
        </p:txBody>
      </p:sp>
    </p:spTree>
    <p:extLst>
      <p:ext uri="{BB962C8B-B14F-4D97-AF65-F5344CB8AC3E}">
        <p14:creationId xmlns:p14="http://schemas.microsoft.com/office/powerpoint/2010/main" val="1983442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Title and Content">
    <p:bg>
      <p:bgPr>
        <a:solidFill>
          <a:schemeClr val="bg1"/>
        </a:solidFill>
        <a:effectLst/>
      </p:bgPr>
    </p:bg>
    <p:spTree>
      <p:nvGrpSpPr>
        <p:cNvPr id="1" name=""/>
        <p:cNvGrpSpPr/>
        <p:nvPr/>
      </p:nvGrpSpPr>
      <p:grpSpPr>
        <a:xfrm>
          <a:off x="0" y="0"/>
          <a:ext cx="0" cy="0"/>
          <a:chOff x="0" y="0"/>
          <a:chExt cx="0" cy="0"/>
        </a:xfrm>
      </p:grpSpPr>
      <p:sp>
        <p:nvSpPr>
          <p:cNvPr id="30" name="Rectángulo 29">
            <a:extLst>
              <a:ext uri="{FF2B5EF4-FFF2-40B4-BE49-F238E27FC236}">
                <a16:creationId xmlns:a16="http://schemas.microsoft.com/office/drawing/2014/main" id="{1634EB08-9014-4147-8C0D-406F156E4863}"/>
              </a:ext>
            </a:extLst>
          </p:cNvPr>
          <p:cNvSpPr/>
          <p:nvPr userDrawn="1"/>
        </p:nvSpPr>
        <p:spPr>
          <a:xfrm>
            <a:off x="0" y="502542"/>
            <a:ext cx="2999864" cy="7084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092" b="0"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25" name="object 3">
            <a:extLst>
              <a:ext uri="{FF2B5EF4-FFF2-40B4-BE49-F238E27FC236}">
                <a16:creationId xmlns:a16="http://schemas.microsoft.com/office/drawing/2014/main" id="{8B8383BF-B3A0-7B46-8292-AF957C9D598A}"/>
              </a:ext>
            </a:extLst>
          </p:cNvPr>
          <p:cNvSpPr/>
          <p:nvPr userDrawn="1"/>
        </p:nvSpPr>
        <p:spPr>
          <a:xfrm>
            <a:off x="3031351" y="502542"/>
            <a:ext cx="92422" cy="708486"/>
          </a:xfrm>
          <a:custGeom>
            <a:avLst/>
            <a:gdLst/>
            <a:ahLst/>
            <a:cxnLst/>
            <a:rect l="l" t="t" r="r" b="b"/>
            <a:pathLst>
              <a:path w="53339" h="6827520">
                <a:moveTo>
                  <a:pt x="26606" y="0"/>
                </a:moveTo>
                <a:lnTo>
                  <a:pt x="16269" y="2095"/>
                </a:lnTo>
                <a:lnTo>
                  <a:pt x="7809" y="7806"/>
                </a:lnTo>
                <a:lnTo>
                  <a:pt x="2097" y="16264"/>
                </a:lnTo>
                <a:lnTo>
                  <a:pt x="0" y="26606"/>
                </a:lnTo>
                <a:lnTo>
                  <a:pt x="0" y="6800368"/>
                </a:lnTo>
                <a:lnTo>
                  <a:pt x="2097" y="6810704"/>
                </a:lnTo>
                <a:lnTo>
                  <a:pt x="7809" y="6819160"/>
                </a:lnTo>
                <a:lnTo>
                  <a:pt x="16269" y="6824869"/>
                </a:lnTo>
                <a:lnTo>
                  <a:pt x="26606" y="6826964"/>
                </a:lnTo>
                <a:lnTo>
                  <a:pt x="36943" y="6824869"/>
                </a:lnTo>
                <a:lnTo>
                  <a:pt x="45403" y="6819160"/>
                </a:lnTo>
                <a:lnTo>
                  <a:pt x="51115" y="6810704"/>
                </a:lnTo>
                <a:lnTo>
                  <a:pt x="53213" y="6800368"/>
                </a:lnTo>
                <a:lnTo>
                  <a:pt x="53213" y="26606"/>
                </a:lnTo>
                <a:lnTo>
                  <a:pt x="51115" y="16264"/>
                </a:lnTo>
                <a:lnTo>
                  <a:pt x="45403" y="7806"/>
                </a:lnTo>
                <a:lnTo>
                  <a:pt x="36943" y="2095"/>
                </a:lnTo>
                <a:lnTo>
                  <a:pt x="26606" y="0"/>
                </a:lnTo>
                <a:close/>
              </a:path>
            </a:pathLst>
          </a:custGeom>
          <a:solidFill>
            <a:srgbClr val="1A1A1A"/>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7" name="Marcador de texto 26">
            <a:extLst>
              <a:ext uri="{FF2B5EF4-FFF2-40B4-BE49-F238E27FC236}">
                <a16:creationId xmlns:a16="http://schemas.microsoft.com/office/drawing/2014/main" id="{7C875938-4E4E-1746-AF67-1484232880F7}"/>
              </a:ext>
            </a:extLst>
          </p:cNvPr>
          <p:cNvSpPr>
            <a:spLocks noGrp="1"/>
          </p:cNvSpPr>
          <p:nvPr>
            <p:ph type="body" sz="quarter" idx="10" hasCustomPrompt="1"/>
          </p:nvPr>
        </p:nvSpPr>
        <p:spPr>
          <a:xfrm>
            <a:off x="348123" y="763102"/>
            <a:ext cx="2634027" cy="895853"/>
          </a:xfrm>
        </p:spPr>
        <p:txBody>
          <a:bodyPr/>
          <a:lstStyle>
            <a:lvl1pPr algn="l">
              <a:defRPr sz="2911" b="1">
                <a:solidFill>
                  <a:schemeClr val="tx1"/>
                </a:solidFill>
                <a:latin typeface="Arial" panose="020B0604020202020204" pitchFamily="34" charset="0"/>
                <a:cs typeface="Arial" panose="020B0604020202020204" pitchFamily="34" charset="0"/>
              </a:defRPr>
            </a:lvl1pPr>
          </a:lstStyle>
          <a:p>
            <a:r>
              <a:rPr lang="es-ES" dirty="0"/>
              <a:t>TEXTO LOREM IPSUM</a:t>
            </a:r>
            <a:endParaRPr lang="es-CL" dirty="0"/>
          </a:p>
        </p:txBody>
      </p:sp>
      <p:sp>
        <p:nvSpPr>
          <p:cNvPr id="24" name="object 2">
            <a:extLst>
              <a:ext uri="{FF2B5EF4-FFF2-40B4-BE49-F238E27FC236}">
                <a16:creationId xmlns:a16="http://schemas.microsoft.com/office/drawing/2014/main" id="{355D8821-D778-254B-B5E1-B3D40E2AD2E5}"/>
              </a:ext>
            </a:extLst>
          </p:cNvPr>
          <p:cNvSpPr/>
          <p:nvPr userDrawn="1"/>
        </p:nvSpPr>
        <p:spPr>
          <a:xfrm>
            <a:off x="10284448" y="6322510"/>
            <a:ext cx="981598" cy="318448"/>
          </a:xfrm>
          <a:custGeom>
            <a:avLst/>
            <a:gdLst/>
            <a:ahLst/>
            <a:cxnLst/>
            <a:rect l="l" t="t" r="r" b="b"/>
            <a:pathLst>
              <a:path w="1618615" h="525145">
                <a:moveTo>
                  <a:pt x="453097" y="247865"/>
                </a:moveTo>
                <a:lnTo>
                  <a:pt x="449186" y="196367"/>
                </a:lnTo>
                <a:lnTo>
                  <a:pt x="437921" y="151307"/>
                </a:lnTo>
                <a:lnTo>
                  <a:pt x="419925" y="112522"/>
                </a:lnTo>
                <a:lnTo>
                  <a:pt x="395884" y="79870"/>
                </a:lnTo>
                <a:lnTo>
                  <a:pt x="366445" y="53213"/>
                </a:lnTo>
                <a:lnTo>
                  <a:pt x="330708" y="31546"/>
                </a:lnTo>
                <a:lnTo>
                  <a:pt x="330708" y="251650"/>
                </a:lnTo>
                <a:lnTo>
                  <a:pt x="325094" y="307492"/>
                </a:lnTo>
                <a:lnTo>
                  <a:pt x="308851" y="352729"/>
                </a:lnTo>
                <a:lnTo>
                  <a:pt x="282892" y="387540"/>
                </a:lnTo>
                <a:lnTo>
                  <a:pt x="248132" y="412089"/>
                </a:lnTo>
                <a:lnTo>
                  <a:pt x="205486" y="426542"/>
                </a:lnTo>
                <a:lnTo>
                  <a:pt x="155841" y="431076"/>
                </a:lnTo>
                <a:lnTo>
                  <a:pt x="145161" y="431038"/>
                </a:lnTo>
                <a:lnTo>
                  <a:pt x="134264" y="430784"/>
                </a:lnTo>
                <a:lnTo>
                  <a:pt x="124079" y="430098"/>
                </a:lnTo>
                <a:lnTo>
                  <a:pt x="115519" y="428764"/>
                </a:lnTo>
                <a:lnTo>
                  <a:pt x="115519" y="93497"/>
                </a:lnTo>
                <a:lnTo>
                  <a:pt x="124383" y="91821"/>
                </a:lnTo>
                <a:lnTo>
                  <a:pt x="136080" y="90347"/>
                </a:lnTo>
                <a:lnTo>
                  <a:pt x="150622" y="89319"/>
                </a:lnTo>
                <a:lnTo>
                  <a:pt x="168008" y="88925"/>
                </a:lnTo>
                <a:lnTo>
                  <a:pt x="214909" y="93319"/>
                </a:lnTo>
                <a:lnTo>
                  <a:pt x="254800" y="106616"/>
                </a:lnTo>
                <a:lnTo>
                  <a:pt x="286994" y="128943"/>
                </a:lnTo>
                <a:lnTo>
                  <a:pt x="310832" y="160464"/>
                </a:lnTo>
                <a:lnTo>
                  <a:pt x="325628" y="201320"/>
                </a:lnTo>
                <a:lnTo>
                  <a:pt x="330708" y="251650"/>
                </a:lnTo>
                <a:lnTo>
                  <a:pt x="330708" y="31546"/>
                </a:lnTo>
                <a:lnTo>
                  <a:pt x="326796" y="29171"/>
                </a:lnTo>
                <a:lnTo>
                  <a:pt x="279666" y="12636"/>
                </a:lnTo>
                <a:lnTo>
                  <a:pt x="223278" y="3073"/>
                </a:lnTo>
                <a:lnTo>
                  <a:pt x="155841" y="0"/>
                </a:lnTo>
                <a:lnTo>
                  <a:pt x="113093" y="711"/>
                </a:lnTo>
                <a:lnTo>
                  <a:pt x="72212" y="2857"/>
                </a:lnTo>
                <a:lnTo>
                  <a:pt x="34175" y="6413"/>
                </a:lnTo>
                <a:lnTo>
                  <a:pt x="0" y="11417"/>
                </a:lnTo>
                <a:lnTo>
                  <a:pt x="0" y="513930"/>
                </a:lnTo>
                <a:lnTo>
                  <a:pt x="23964" y="516724"/>
                </a:lnTo>
                <a:lnTo>
                  <a:pt x="53784" y="519150"/>
                </a:lnTo>
                <a:lnTo>
                  <a:pt x="89585" y="520877"/>
                </a:lnTo>
                <a:lnTo>
                  <a:pt x="131495" y="521525"/>
                </a:lnTo>
                <a:lnTo>
                  <a:pt x="189534" y="518960"/>
                </a:lnTo>
                <a:lnTo>
                  <a:pt x="242811" y="511162"/>
                </a:lnTo>
                <a:lnTo>
                  <a:pt x="290804" y="498043"/>
                </a:lnTo>
                <a:lnTo>
                  <a:pt x="332955" y="479501"/>
                </a:lnTo>
                <a:lnTo>
                  <a:pt x="368719" y="455409"/>
                </a:lnTo>
                <a:lnTo>
                  <a:pt x="396163" y="427177"/>
                </a:lnTo>
                <a:lnTo>
                  <a:pt x="419430" y="392518"/>
                </a:lnTo>
                <a:lnTo>
                  <a:pt x="437400" y="351231"/>
                </a:lnTo>
                <a:lnTo>
                  <a:pt x="448983" y="303085"/>
                </a:lnTo>
                <a:lnTo>
                  <a:pt x="453097" y="247865"/>
                </a:lnTo>
                <a:close/>
              </a:path>
              <a:path w="1618615" h="525145">
                <a:moveTo>
                  <a:pt x="849947" y="516191"/>
                </a:moveTo>
                <a:lnTo>
                  <a:pt x="848817" y="491236"/>
                </a:lnTo>
                <a:lnTo>
                  <a:pt x="847839" y="463080"/>
                </a:lnTo>
                <a:lnTo>
                  <a:pt x="847140" y="431634"/>
                </a:lnTo>
                <a:lnTo>
                  <a:pt x="846874" y="396836"/>
                </a:lnTo>
                <a:lnTo>
                  <a:pt x="846874" y="144449"/>
                </a:lnTo>
                <a:lnTo>
                  <a:pt x="731316" y="144449"/>
                </a:lnTo>
                <a:lnTo>
                  <a:pt x="731316" y="365671"/>
                </a:lnTo>
                <a:lnTo>
                  <a:pt x="731037" y="372808"/>
                </a:lnTo>
                <a:lnTo>
                  <a:pt x="707301" y="417766"/>
                </a:lnTo>
                <a:lnTo>
                  <a:pt x="668985" y="431076"/>
                </a:lnTo>
                <a:lnTo>
                  <a:pt x="642531" y="425119"/>
                </a:lnTo>
                <a:lnTo>
                  <a:pt x="624332" y="407974"/>
                </a:lnTo>
                <a:lnTo>
                  <a:pt x="613841" y="380707"/>
                </a:lnTo>
                <a:lnTo>
                  <a:pt x="610463" y="344398"/>
                </a:lnTo>
                <a:lnTo>
                  <a:pt x="610463" y="144449"/>
                </a:lnTo>
                <a:lnTo>
                  <a:pt x="494906" y="144449"/>
                </a:lnTo>
                <a:lnTo>
                  <a:pt x="494906" y="362623"/>
                </a:lnTo>
                <a:lnTo>
                  <a:pt x="501205" y="423557"/>
                </a:lnTo>
                <a:lnTo>
                  <a:pt x="519036" y="469226"/>
                </a:lnTo>
                <a:lnTo>
                  <a:pt x="546785" y="500634"/>
                </a:lnTo>
                <a:lnTo>
                  <a:pt x="582866" y="518756"/>
                </a:lnTo>
                <a:lnTo>
                  <a:pt x="625652" y="524573"/>
                </a:lnTo>
                <a:lnTo>
                  <a:pt x="670026" y="518274"/>
                </a:lnTo>
                <a:lnTo>
                  <a:pt x="703491" y="502716"/>
                </a:lnTo>
                <a:lnTo>
                  <a:pt x="727113" y="482879"/>
                </a:lnTo>
                <a:lnTo>
                  <a:pt x="741972" y="463753"/>
                </a:lnTo>
                <a:lnTo>
                  <a:pt x="744245" y="463753"/>
                </a:lnTo>
                <a:lnTo>
                  <a:pt x="749592" y="516191"/>
                </a:lnTo>
                <a:lnTo>
                  <a:pt x="849947" y="516191"/>
                </a:lnTo>
                <a:close/>
              </a:path>
              <a:path w="1618615" h="525145">
                <a:moveTo>
                  <a:pt x="1277759" y="326885"/>
                </a:moveTo>
                <a:lnTo>
                  <a:pt x="1273225" y="280898"/>
                </a:lnTo>
                <a:lnTo>
                  <a:pt x="1260055" y="239864"/>
                </a:lnTo>
                <a:lnTo>
                  <a:pt x="1247533" y="218948"/>
                </a:lnTo>
                <a:lnTo>
                  <a:pt x="1238923" y="204558"/>
                </a:lnTo>
                <a:lnTo>
                  <a:pt x="1210513" y="175742"/>
                </a:lnTo>
                <a:lnTo>
                  <a:pt x="1175537" y="154216"/>
                </a:lnTo>
                <a:lnTo>
                  <a:pt x="1157643" y="148323"/>
                </a:lnTo>
                <a:lnTo>
                  <a:pt x="1157643" y="329958"/>
                </a:lnTo>
                <a:lnTo>
                  <a:pt x="1152537" y="375627"/>
                </a:lnTo>
                <a:lnTo>
                  <a:pt x="1137881" y="410908"/>
                </a:lnTo>
                <a:lnTo>
                  <a:pt x="1114679" y="433641"/>
                </a:lnTo>
                <a:lnTo>
                  <a:pt x="1083906" y="441693"/>
                </a:lnTo>
                <a:lnTo>
                  <a:pt x="1083157" y="441693"/>
                </a:lnTo>
                <a:lnTo>
                  <a:pt x="1050861" y="433222"/>
                </a:lnTo>
                <a:lnTo>
                  <a:pt x="1027264" y="409867"/>
                </a:lnTo>
                <a:lnTo>
                  <a:pt x="1012799" y="374675"/>
                </a:lnTo>
                <a:lnTo>
                  <a:pt x="1007884" y="330708"/>
                </a:lnTo>
                <a:lnTo>
                  <a:pt x="1012063" y="289839"/>
                </a:lnTo>
                <a:lnTo>
                  <a:pt x="1025372" y="254025"/>
                </a:lnTo>
                <a:lnTo>
                  <a:pt x="1048931" y="228612"/>
                </a:lnTo>
                <a:lnTo>
                  <a:pt x="1083906" y="218948"/>
                </a:lnTo>
                <a:lnTo>
                  <a:pt x="1117574" y="228612"/>
                </a:lnTo>
                <a:lnTo>
                  <a:pt x="1140447" y="253936"/>
                </a:lnTo>
                <a:lnTo>
                  <a:pt x="1153502" y="289521"/>
                </a:lnTo>
                <a:lnTo>
                  <a:pt x="1157643" y="329958"/>
                </a:lnTo>
                <a:lnTo>
                  <a:pt x="1157643" y="148323"/>
                </a:lnTo>
                <a:lnTo>
                  <a:pt x="1134618" y="140728"/>
                </a:lnTo>
                <a:lnTo>
                  <a:pt x="1088466" y="136067"/>
                </a:lnTo>
                <a:lnTo>
                  <a:pt x="1039609" y="140665"/>
                </a:lnTo>
                <a:lnTo>
                  <a:pt x="996442" y="154089"/>
                </a:lnTo>
                <a:lnTo>
                  <a:pt x="959637" y="175755"/>
                </a:lnTo>
                <a:lnTo>
                  <a:pt x="929855" y="205041"/>
                </a:lnTo>
                <a:lnTo>
                  <a:pt x="907770" y="241401"/>
                </a:lnTo>
                <a:lnTo>
                  <a:pt x="894016" y="284226"/>
                </a:lnTo>
                <a:lnTo>
                  <a:pt x="889292" y="332955"/>
                </a:lnTo>
                <a:lnTo>
                  <a:pt x="894245" y="381393"/>
                </a:lnTo>
                <a:lnTo>
                  <a:pt x="908405" y="423481"/>
                </a:lnTo>
                <a:lnTo>
                  <a:pt x="930757" y="458812"/>
                </a:lnTo>
                <a:lnTo>
                  <a:pt x="960272" y="486994"/>
                </a:lnTo>
                <a:lnTo>
                  <a:pt x="995946" y="507606"/>
                </a:lnTo>
                <a:lnTo>
                  <a:pt x="1036726" y="520268"/>
                </a:lnTo>
                <a:lnTo>
                  <a:pt x="1081608" y="524573"/>
                </a:lnTo>
                <a:lnTo>
                  <a:pt x="1082382" y="524573"/>
                </a:lnTo>
                <a:lnTo>
                  <a:pt x="1124318" y="520725"/>
                </a:lnTo>
                <a:lnTo>
                  <a:pt x="1164336" y="509054"/>
                </a:lnTo>
                <a:lnTo>
                  <a:pt x="1200772" y="489381"/>
                </a:lnTo>
                <a:lnTo>
                  <a:pt x="1231976" y="461518"/>
                </a:lnTo>
                <a:lnTo>
                  <a:pt x="1245285" y="441693"/>
                </a:lnTo>
                <a:lnTo>
                  <a:pt x="1256322" y="425259"/>
                </a:lnTo>
                <a:lnTo>
                  <a:pt x="1272120" y="380453"/>
                </a:lnTo>
                <a:lnTo>
                  <a:pt x="1277759" y="326885"/>
                </a:lnTo>
                <a:close/>
              </a:path>
              <a:path w="1618615" h="525145">
                <a:moveTo>
                  <a:pt x="1618411" y="150533"/>
                </a:moveTo>
                <a:lnTo>
                  <a:pt x="1598650" y="144424"/>
                </a:lnTo>
                <a:lnTo>
                  <a:pt x="1576603" y="139865"/>
                </a:lnTo>
                <a:lnTo>
                  <a:pt x="1553413" y="137033"/>
                </a:lnTo>
                <a:lnTo>
                  <a:pt x="1530223" y="136055"/>
                </a:lnTo>
                <a:lnTo>
                  <a:pt x="1474876" y="141300"/>
                </a:lnTo>
                <a:lnTo>
                  <a:pt x="1427530" y="156235"/>
                </a:lnTo>
                <a:lnTo>
                  <a:pt x="1388376" y="179628"/>
                </a:lnTo>
                <a:lnTo>
                  <a:pt x="1357591" y="210299"/>
                </a:lnTo>
                <a:lnTo>
                  <a:pt x="1335366" y="247015"/>
                </a:lnTo>
                <a:lnTo>
                  <a:pt x="1321904" y="288569"/>
                </a:lnTo>
                <a:lnTo>
                  <a:pt x="1317371" y="333743"/>
                </a:lnTo>
                <a:lnTo>
                  <a:pt x="1321968" y="381190"/>
                </a:lnTo>
                <a:lnTo>
                  <a:pt x="1335392" y="422783"/>
                </a:lnTo>
                <a:lnTo>
                  <a:pt x="1357045" y="458012"/>
                </a:lnTo>
                <a:lnTo>
                  <a:pt x="1386344" y="486346"/>
                </a:lnTo>
                <a:lnTo>
                  <a:pt x="1422704" y="507225"/>
                </a:lnTo>
                <a:lnTo>
                  <a:pt x="1465541" y="520153"/>
                </a:lnTo>
                <a:lnTo>
                  <a:pt x="1514259" y="524573"/>
                </a:lnTo>
                <a:lnTo>
                  <a:pt x="1546148" y="523240"/>
                </a:lnTo>
                <a:lnTo>
                  <a:pt x="1599057" y="514007"/>
                </a:lnTo>
                <a:lnTo>
                  <a:pt x="1603971" y="421932"/>
                </a:lnTo>
                <a:lnTo>
                  <a:pt x="1590116" y="427050"/>
                </a:lnTo>
                <a:lnTo>
                  <a:pt x="1574609" y="430872"/>
                </a:lnTo>
                <a:lnTo>
                  <a:pt x="1557248" y="433273"/>
                </a:lnTo>
                <a:lnTo>
                  <a:pt x="1537817" y="434098"/>
                </a:lnTo>
                <a:lnTo>
                  <a:pt x="1498168" y="427329"/>
                </a:lnTo>
                <a:lnTo>
                  <a:pt x="1465795" y="407301"/>
                </a:lnTo>
                <a:lnTo>
                  <a:pt x="1443951" y="374446"/>
                </a:lnTo>
                <a:lnTo>
                  <a:pt x="1435938" y="329196"/>
                </a:lnTo>
                <a:lnTo>
                  <a:pt x="1442631" y="287261"/>
                </a:lnTo>
                <a:lnTo>
                  <a:pt x="1462659" y="254304"/>
                </a:lnTo>
                <a:lnTo>
                  <a:pt x="1494218" y="232752"/>
                </a:lnTo>
                <a:lnTo>
                  <a:pt x="1535557" y="225031"/>
                </a:lnTo>
                <a:lnTo>
                  <a:pt x="1556562" y="225958"/>
                </a:lnTo>
                <a:lnTo>
                  <a:pt x="1574152" y="228447"/>
                </a:lnTo>
                <a:lnTo>
                  <a:pt x="1588592" y="232092"/>
                </a:lnTo>
                <a:lnTo>
                  <a:pt x="1600174" y="236435"/>
                </a:lnTo>
                <a:lnTo>
                  <a:pt x="1618411" y="150533"/>
                </a:lnTo>
                <a:close/>
              </a:path>
            </a:pathLst>
          </a:custGeom>
          <a:solidFill>
            <a:srgbClr val="FEB62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sp>
        <p:nvSpPr>
          <p:cNvPr id="26" name="object 3">
            <a:extLst>
              <a:ext uri="{FF2B5EF4-FFF2-40B4-BE49-F238E27FC236}">
                <a16:creationId xmlns:a16="http://schemas.microsoft.com/office/drawing/2014/main" id="{FDBDCEEF-5769-7445-955D-370BD2FDD5A2}"/>
              </a:ext>
            </a:extLst>
          </p:cNvPr>
          <p:cNvSpPr/>
          <p:nvPr userDrawn="1"/>
        </p:nvSpPr>
        <p:spPr>
          <a:xfrm>
            <a:off x="11333983" y="6349282"/>
            <a:ext cx="235676" cy="292649"/>
          </a:xfrm>
          <a:custGeom>
            <a:avLst/>
            <a:gdLst/>
            <a:ahLst/>
            <a:cxnLst/>
            <a:rect l="l" t="t" r="r" b="b"/>
            <a:pathLst>
              <a:path w="388619" h="482600">
                <a:moveTo>
                  <a:pt x="388176" y="0"/>
                </a:moveTo>
                <a:lnTo>
                  <a:pt x="281090" y="0"/>
                </a:lnTo>
                <a:lnTo>
                  <a:pt x="281090" y="273331"/>
                </a:lnTo>
                <a:lnTo>
                  <a:pt x="275370" y="327965"/>
                </a:lnTo>
                <a:lnTo>
                  <a:pt x="258558" y="366414"/>
                </a:lnTo>
                <a:lnTo>
                  <a:pt x="231178" y="389143"/>
                </a:lnTo>
                <a:lnTo>
                  <a:pt x="193753" y="396616"/>
                </a:lnTo>
                <a:lnTo>
                  <a:pt x="157139" y="388845"/>
                </a:lnTo>
                <a:lnTo>
                  <a:pt x="130175" y="365621"/>
                </a:lnTo>
                <a:lnTo>
                  <a:pt x="113516" y="327072"/>
                </a:lnTo>
                <a:lnTo>
                  <a:pt x="107818" y="273331"/>
                </a:lnTo>
                <a:lnTo>
                  <a:pt x="107818" y="0"/>
                </a:lnTo>
                <a:lnTo>
                  <a:pt x="0" y="0"/>
                </a:lnTo>
                <a:lnTo>
                  <a:pt x="0" y="264892"/>
                </a:lnTo>
                <a:lnTo>
                  <a:pt x="4253" y="324651"/>
                </a:lnTo>
                <a:lnTo>
                  <a:pt x="16765" y="374300"/>
                </a:lnTo>
                <a:lnTo>
                  <a:pt x="37165" y="414172"/>
                </a:lnTo>
                <a:lnTo>
                  <a:pt x="65082" y="444602"/>
                </a:lnTo>
                <a:lnTo>
                  <a:pt x="100145" y="465925"/>
                </a:lnTo>
                <a:lnTo>
                  <a:pt x="141983" y="478473"/>
                </a:lnTo>
                <a:lnTo>
                  <a:pt x="190224" y="482582"/>
                </a:lnTo>
                <a:lnTo>
                  <a:pt x="240229" y="478290"/>
                </a:lnTo>
                <a:lnTo>
                  <a:pt x="283689" y="465335"/>
                </a:lnTo>
                <a:lnTo>
                  <a:pt x="320188" y="443592"/>
                </a:lnTo>
                <a:lnTo>
                  <a:pt x="349304" y="412939"/>
                </a:lnTo>
                <a:lnTo>
                  <a:pt x="370620" y="373254"/>
                </a:lnTo>
                <a:lnTo>
                  <a:pt x="383717" y="324414"/>
                </a:lnTo>
                <a:lnTo>
                  <a:pt x="388176" y="266295"/>
                </a:lnTo>
                <a:lnTo>
                  <a:pt x="388176" y="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grpSp>
        <p:nvGrpSpPr>
          <p:cNvPr id="28" name="object 4">
            <a:extLst>
              <a:ext uri="{FF2B5EF4-FFF2-40B4-BE49-F238E27FC236}">
                <a16:creationId xmlns:a16="http://schemas.microsoft.com/office/drawing/2014/main" id="{B0AC388D-3085-3C41-ABDE-A8742AFAEFE9}"/>
              </a:ext>
            </a:extLst>
          </p:cNvPr>
          <p:cNvGrpSpPr/>
          <p:nvPr userDrawn="1"/>
        </p:nvGrpSpPr>
        <p:grpSpPr>
          <a:xfrm>
            <a:off x="11602040" y="6279508"/>
            <a:ext cx="270334" cy="362731"/>
            <a:chOff x="18406074" y="10234089"/>
            <a:chExt cx="445770" cy="598170"/>
          </a:xfrm>
        </p:grpSpPr>
        <p:sp>
          <p:nvSpPr>
            <p:cNvPr id="31" name="object 5">
              <a:extLst>
                <a:ext uri="{FF2B5EF4-FFF2-40B4-BE49-F238E27FC236}">
                  <a16:creationId xmlns:a16="http://schemas.microsoft.com/office/drawing/2014/main" id="{DE649ED7-EE5C-274F-97AA-794B9151FAE5}"/>
                </a:ext>
              </a:extLst>
            </p:cNvPr>
            <p:cNvSpPr/>
            <p:nvPr/>
          </p:nvSpPr>
          <p:spPr>
            <a:xfrm>
              <a:off x="18406074" y="10341395"/>
              <a:ext cx="376555" cy="490855"/>
            </a:xfrm>
            <a:custGeom>
              <a:avLst/>
              <a:gdLst/>
              <a:ahLst/>
              <a:cxnLst/>
              <a:rect l="l" t="t" r="r" b="b"/>
              <a:pathLst>
                <a:path w="376555" h="490854">
                  <a:moveTo>
                    <a:pt x="259248" y="0"/>
                  </a:moveTo>
                  <a:lnTo>
                    <a:pt x="212510" y="3315"/>
                  </a:lnTo>
                  <a:lnTo>
                    <a:pt x="168577" y="13160"/>
                  </a:lnTo>
                  <a:lnTo>
                    <a:pt x="128168" y="29385"/>
                  </a:lnTo>
                  <a:lnTo>
                    <a:pt x="92002" y="51838"/>
                  </a:lnTo>
                  <a:lnTo>
                    <a:pt x="60799" y="80367"/>
                  </a:lnTo>
                  <a:lnTo>
                    <a:pt x="35278" y="114822"/>
                  </a:lnTo>
                  <a:lnTo>
                    <a:pt x="16158" y="155053"/>
                  </a:lnTo>
                  <a:lnTo>
                    <a:pt x="4159" y="200906"/>
                  </a:lnTo>
                  <a:lnTo>
                    <a:pt x="0" y="252233"/>
                  </a:lnTo>
                  <a:lnTo>
                    <a:pt x="3124" y="296015"/>
                  </a:lnTo>
                  <a:lnTo>
                    <a:pt x="12470" y="336820"/>
                  </a:lnTo>
                  <a:lnTo>
                    <a:pt x="27997" y="374067"/>
                  </a:lnTo>
                  <a:lnTo>
                    <a:pt x="49665" y="407177"/>
                  </a:lnTo>
                  <a:lnTo>
                    <a:pt x="77432" y="435568"/>
                  </a:lnTo>
                  <a:lnTo>
                    <a:pt x="111258" y="458660"/>
                  </a:lnTo>
                  <a:lnTo>
                    <a:pt x="151102" y="475874"/>
                  </a:lnTo>
                  <a:lnTo>
                    <a:pt x="196924" y="486627"/>
                  </a:lnTo>
                  <a:lnTo>
                    <a:pt x="248683" y="490341"/>
                  </a:lnTo>
                  <a:lnTo>
                    <a:pt x="289323" y="488424"/>
                  </a:lnTo>
                  <a:lnTo>
                    <a:pt x="323888" y="483469"/>
                  </a:lnTo>
                  <a:lnTo>
                    <a:pt x="351317" y="476664"/>
                  </a:lnTo>
                  <a:lnTo>
                    <a:pt x="370554" y="469200"/>
                  </a:lnTo>
                  <a:lnTo>
                    <a:pt x="354355" y="385380"/>
                  </a:lnTo>
                  <a:lnTo>
                    <a:pt x="336022" y="391357"/>
                  </a:lnTo>
                  <a:lnTo>
                    <a:pt x="313851" y="396278"/>
                  </a:lnTo>
                  <a:lnTo>
                    <a:pt x="289564" y="399616"/>
                  </a:lnTo>
                  <a:lnTo>
                    <a:pt x="264881" y="400846"/>
                  </a:lnTo>
                  <a:lnTo>
                    <a:pt x="212272" y="393858"/>
                  </a:lnTo>
                  <a:lnTo>
                    <a:pt x="169943" y="373685"/>
                  </a:lnTo>
                  <a:lnTo>
                    <a:pt x="138704" y="341508"/>
                  </a:lnTo>
                  <a:lnTo>
                    <a:pt x="119366" y="298511"/>
                  </a:lnTo>
                  <a:lnTo>
                    <a:pt x="112740" y="245877"/>
                  </a:lnTo>
                  <a:lnTo>
                    <a:pt x="120306" y="188964"/>
                  </a:lnTo>
                  <a:lnTo>
                    <a:pt x="141498" y="144930"/>
                  </a:lnTo>
                  <a:lnTo>
                    <a:pt x="174052" y="113642"/>
                  </a:lnTo>
                  <a:lnTo>
                    <a:pt x="215707" y="94967"/>
                  </a:lnTo>
                  <a:lnTo>
                    <a:pt x="264201" y="88772"/>
                  </a:lnTo>
                  <a:lnTo>
                    <a:pt x="291260" y="90238"/>
                  </a:lnTo>
                  <a:lnTo>
                    <a:pt x="315349" y="94150"/>
                  </a:lnTo>
                  <a:lnTo>
                    <a:pt x="336402" y="99775"/>
                  </a:lnTo>
                  <a:lnTo>
                    <a:pt x="354355" y="106384"/>
                  </a:lnTo>
                  <a:lnTo>
                    <a:pt x="376208" y="21161"/>
                  </a:lnTo>
                  <a:lnTo>
                    <a:pt x="357739" y="13689"/>
                  </a:lnTo>
                  <a:lnTo>
                    <a:pt x="331471" y="6878"/>
                  </a:lnTo>
                  <a:lnTo>
                    <a:pt x="298332" y="1917"/>
                  </a:lnTo>
                  <a:lnTo>
                    <a:pt x="259248" y="0"/>
                  </a:lnTo>
                  <a:close/>
                </a:path>
              </a:pathLst>
            </a:custGeom>
            <a:solidFill>
              <a:srgbClr val="000000"/>
            </a:solidFill>
          </p:spPr>
          <p:txBody>
            <a:bodyPr wrap="square" lIns="0" tIns="0" rIns="0" bIns="0" rtlCol="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a:ln>
                  <a:noFill/>
                </a:ln>
                <a:solidFill>
                  <a:prstClr val="black"/>
                </a:solidFill>
                <a:effectLst/>
                <a:uLnTx/>
                <a:uFillTx/>
                <a:latin typeface="Calibri Light" panose="020F0302020204030204"/>
                <a:ea typeface="+mn-ea"/>
                <a:cs typeface="+mn-cs"/>
              </a:endParaRPr>
            </a:p>
          </p:txBody>
        </p:sp>
        <p:pic>
          <p:nvPicPr>
            <p:cNvPr id="32" name="object 6">
              <a:extLst>
                <a:ext uri="{FF2B5EF4-FFF2-40B4-BE49-F238E27FC236}">
                  <a16:creationId xmlns:a16="http://schemas.microsoft.com/office/drawing/2014/main" id="{62970090-9E4F-2E4A-912E-0F5C696120C9}"/>
                </a:ext>
              </a:extLst>
            </p:cNvPr>
            <p:cNvPicPr/>
            <p:nvPr/>
          </p:nvPicPr>
          <p:blipFill>
            <a:blip r:embed="rId2" cstate="email">
              <a:extLst>
                <a:ext uri="{28A0092B-C50C-407E-A947-70E740481C1C}">
                  <a14:useLocalDpi xmlns:a14="http://schemas.microsoft.com/office/drawing/2010/main"/>
                </a:ext>
              </a:extLst>
            </a:blip>
            <a:stretch>
              <a:fillRect/>
            </a:stretch>
          </p:blipFill>
          <p:spPr>
            <a:xfrm>
              <a:off x="18739823" y="10234089"/>
              <a:ext cx="111954" cy="111944"/>
            </a:xfrm>
            <a:prstGeom prst="rect">
              <a:avLst/>
            </a:prstGeom>
          </p:spPr>
        </p:pic>
      </p:grpSp>
      <p:sp>
        <p:nvSpPr>
          <p:cNvPr id="4" name="Marcador de texto 3">
            <a:extLst>
              <a:ext uri="{FF2B5EF4-FFF2-40B4-BE49-F238E27FC236}">
                <a16:creationId xmlns:a16="http://schemas.microsoft.com/office/drawing/2014/main" id="{C5F74DA7-ACB3-C745-B1A0-34C77CE2A3C2}"/>
              </a:ext>
            </a:extLst>
          </p:cNvPr>
          <p:cNvSpPr>
            <a:spLocks noGrp="1"/>
          </p:cNvSpPr>
          <p:nvPr>
            <p:ph type="body" sz="quarter" idx="12" hasCustomPrompt="1"/>
          </p:nvPr>
        </p:nvSpPr>
        <p:spPr>
          <a:xfrm>
            <a:off x="348508" y="1765521"/>
            <a:ext cx="2634027" cy="746544"/>
          </a:xfrm>
        </p:spPr>
        <p:txBody>
          <a:bodyPr/>
          <a:lstStyle>
            <a:lvl1pPr>
              <a:defRPr sz="1213">
                <a:latin typeface="Arial" panose="020B0604020202020204" pitchFamily="34" charset="0"/>
                <a:cs typeface="Arial" panose="020B0604020202020204" pitchFamily="34" charset="0"/>
              </a:defRPr>
            </a:lvl1pPr>
          </a:lstStyle>
          <a:p>
            <a:r>
              <a:rPr lang="es-ES" dirty="0" err="1"/>
              <a:t>Lorem</a:t>
            </a:r>
            <a:r>
              <a:rPr lang="es-ES" dirty="0"/>
              <a:t> </a:t>
            </a:r>
            <a:r>
              <a:rPr lang="es-ES" dirty="0" err="1"/>
              <a:t>ipsum</a:t>
            </a:r>
            <a:r>
              <a:rPr lang="es-ES" dirty="0"/>
              <a:t> ut </a:t>
            </a:r>
            <a:r>
              <a:rPr lang="es-ES" dirty="0" err="1"/>
              <a:t>wisi</a:t>
            </a:r>
            <a:r>
              <a:rPr lang="es-ES" dirty="0"/>
              <a:t> </a:t>
            </a:r>
            <a:r>
              <a:rPr lang="es-ES" dirty="0" err="1"/>
              <a:t>enim</a:t>
            </a:r>
            <a:r>
              <a:rPr lang="es-ES" dirty="0"/>
              <a:t> ad </a:t>
            </a:r>
            <a:r>
              <a:rPr lang="es-ES" dirty="0" err="1"/>
              <a:t>minim</a:t>
            </a:r>
            <a:r>
              <a:rPr lang="es-ES" dirty="0"/>
              <a:t> </a:t>
            </a:r>
            <a:r>
              <a:rPr lang="es-ES" dirty="0" err="1"/>
              <a:t>mannt</a:t>
            </a:r>
            <a:r>
              <a:rPr lang="es-ES" dirty="0"/>
              <a:t>  </a:t>
            </a:r>
            <a:r>
              <a:rPr lang="es-ES" dirty="0" err="1"/>
              <a:t>veniam</a:t>
            </a:r>
            <a:r>
              <a:rPr lang="es-ES" dirty="0"/>
              <a:t>, </a:t>
            </a:r>
            <a:r>
              <a:rPr lang="es-ES" dirty="0" err="1"/>
              <a:t>quis</a:t>
            </a:r>
            <a:r>
              <a:rPr lang="es-ES" dirty="0"/>
              <a:t> </a:t>
            </a:r>
            <a:r>
              <a:rPr lang="es-ES" dirty="0" err="1"/>
              <a:t>nostrud</a:t>
            </a:r>
            <a:r>
              <a:rPr lang="es-ES" dirty="0"/>
              <a:t> </a:t>
            </a:r>
            <a:r>
              <a:rPr lang="es-ES" dirty="0" err="1"/>
              <a:t>exerci</a:t>
            </a:r>
            <a:r>
              <a:rPr lang="es-ES" dirty="0"/>
              <a:t>  </a:t>
            </a:r>
            <a:r>
              <a:rPr lang="es-ES" dirty="0" err="1"/>
              <a:t>tation</a:t>
            </a:r>
            <a:r>
              <a:rPr lang="es-ES" dirty="0"/>
              <a:t> </a:t>
            </a:r>
            <a:r>
              <a:rPr lang="es-ES" dirty="0" err="1"/>
              <a:t>ulla</a:t>
            </a:r>
            <a:r>
              <a:rPr lang="es-ES" dirty="0"/>
              <a:t> </a:t>
            </a:r>
            <a:r>
              <a:rPr lang="es-ES" dirty="0" err="1"/>
              <a:t>mcorper</a:t>
            </a:r>
            <a:r>
              <a:rPr lang="es-ES" dirty="0"/>
              <a:t> </a:t>
            </a:r>
            <a:r>
              <a:rPr lang="es-ES" dirty="0" err="1"/>
              <a:t>suscipit</a:t>
            </a:r>
            <a:r>
              <a:rPr lang="es-ES" dirty="0"/>
              <a:t> lo</a:t>
            </a:r>
          </a:p>
          <a:p>
            <a:endParaRPr lang="es-ES" dirty="0"/>
          </a:p>
        </p:txBody>
      </p:sp>
      <p:pic>
        <p:nvPicPr>
          <p:cNvPr id="21" name="Gráfico 20">
            <a:extLst>
              <a:ext uri="{FF2B5EF4-FFF2-40B4-BE49-F238E27FC236}">
                <a16:creationId xmlns:a16="http://schemas.microsoft.com/office/drawing/2014/main" id="{C6A7CDC8-AF17-2943-BB81-7F7C3F8944CB}"/>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75020" y="6277351"/>
            <a:ext cx="2561849" cy="505441"/>
          </a:xfrm>
          <a:prstGeom prst="rect">
            <a:avLst/>
          </a:prstGeom>
        </p:spPr>
      </p:pic>
    </p:spTree>
    <p:extLst>
      <p:ext uri="{BB962C8B-B14F-4D97-AF65-F5344CB8AC3E}">
        <p14:creationId xmlns:p14="http://schemas.microsoft.com/office/powerpoint/2010/main" val="263339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_tradnl"/>
              <a:t>Clic para editar título</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D2D4F3E9-CC98-4E99-8962-7AC1A5C11E73}" type="datetimeFigureOut">
              <a:rPr lang="es-ES" smtClean="0">
                <a:solidFill>
                  <a:prstClr val="black">
                    <a:tint val="75000"/>
                  </a:prstClr>
                </a:solidFill>
              </a:rPr>
              <a:pPr/>
              <a:t>13/10/2022</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0ABF89BF-36FE-4B7B-B828-B8913A04E1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287034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contenido 2"/>
          <p:cNvSpPr>
            <a:spLocks noGrp="1"/>
          </p:cNvSpPr>
          <p:nvPr>
            <p:ph sz="half" idx="1"/>
          </p:nvPr>
        </p:nvSpPr>
        <p:spPr>
          <a:xfrm>
            <a:off x="838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p:txBody>
          <a:bodyPr/>
          <a:lstStyle/>
          <a:p>
            <a:fld id="{D2D4F3E9-CC98-4E99-8962-7AC1A5C11E73}" type="datetimeFigureOut">
              <a:rPr lang="es-ES" smtClean="0">
                <a:solidFill>
                  <a:prstClr val="black">
                    <a:tint val="75000"/>
                  </a:prstClr>
                </a:solidFill>
              </a:rPr>
              <a:pPr/>
              <a:t>13/10/2022</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ABF89BF-36FE-4B7B-B828-B8913A04E1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3780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_tradnl"/>
              <a:t>Clic para editar título</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p:txBody>
          <a:bodyPr/>
          <a:lstStyle/>
          <a:p>
            <a:fld id="{D2D4F3E9-CC98-4E99-8962-7AC1A5C11E73}" type="datetimeFigureOut">
              <a:rPr lang="es-ES" smtClean="0">
                <a:solidFill>
                  <a:prstClr val="black">
                    <a:tint val="75000"/>
                  </a:prstClr>
                </a:solidFill>
              </a:rPr>
              <a:pPr/>
              <a:t>13/10/2022</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0ABF89BF-36FE-4B7B-B828-B8913A04E1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44527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p>
        </p:txBody>
      </p:sp>
      <p:sp>
        <p:nvSpPr>
          <p:cNvPr id="3" name="Marcador de fecha 2"/>
          <p:cNvSpPr>
            <a:spLocks noGrp="1"/>
          </p:cNvSpPr>
          <p:nvPr>
            <p:ph type="dt" sz="half" idx="10"/>
          </p:nvPr>
        </p:nvSpPr>
        <p:spPr/>
        <p:txBody>
          <a:bodyPr/>
          <a:lstStyle/>
          <a:p>
            <a:fld id="{D2D4F3E9-CC98-4E99-8962-7AC1A5C11E73}" type="datetimeFigureOut">
              <a:rPr lang="es-ES" smtClean="0">
                <a:solidFill>
                  <a:prstClr val="black">
                    <a:tint val="75000"/>
                  </a:prstClr>
                </a:solidFill>
              </a:rPr>
              <a:pPr/>
              <a:t>13/10/2022</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0ABF89BF-36FE-4B7B-B828-B8913A04E1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65510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2D4F3E9-CC98-4E99-8962-7AC1A5C11E73}" type="datetimeFigureOut">
              <a:rPr lang="es-ES" smtClean="0">
                <a:solidFill>
                  <a:prstClr val="black">
                    <a:tint val="75000"/>
                  </a:prstClr>
                </a:solidFill>
              </a:rPr>
              <a:pPr/>
              <a:t>13/10/2022</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0ABF89BF-36FE-4B7B-B828-B8913A04E1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54441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2D4F3E9-CC98-4E99-8962-7AC1A5C11E73}" type="datetimeFigureOut">
              <a:rPr lang="es-ES" smtClean="0">
                <a:solidFill>
                  <a:prstClr val="black">
                    <a:tint val="75000"/>
                  </a:prstClr>
                </a:solidFill>
              </a:rPr>
              <a:pPr/>
              <a:t>13/10/2022</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ABF89BF-36FE-4B7B-B828-B8913A04E1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737880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_tradnl"/>
              <a:t>Clic para editar título</a:t>
            </a:r>
          </a:p>
        </p:txBody>
      </p:sp>
      <p:sp>
        <p:nvSpPr>
          <p:cNvPr id="3" name="Marcador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D2D4F3E9-CC98-4E99-8962-7AC1A5C11E73}" type="datetimeFigureOut">
              <a:rPr lang="es-ES" smtClean="0">
                <a:solidFill>
                  <a:prstClr val="black">
                    <a:tint val="75000"/>
                  </a:prstClr>
                </a:solidFill>
              </a:rPr>
              <a:pPr/>
              <a:t>13/10/2022</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0ABF89BF-36FE-4B7B-B828-B8913A04E13D}"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628900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_tradnl"/>
              <a:t>Clic para editar título</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1018879"/>
            <a:fld id="{D2D4F3E9-CC98-4E99-8962-7AC1A5C11E73}" type="datetimeFigureOut">
              <a:rPr lang="es-ES" smtClean="0">
                <a:solidFill>
                  <a:prstClr val="black">
                    <a:tint val="75000"/>
                  </a:prstClr>
                </a:solidFill>
              </a:rPr>
              <a:pPr defTabSz="1018879"/>
              <a:t>13/10/2022</a:t>
            </a:fld>
            <a:endParaRPr lang="es-ES">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1018879"/>
            <a:endParaRPr lang="es-ES">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1018879"/>
            <a:fld id="{0ABF89BF-36FE-4B7B-B828-B8913A04E13D}" type="slidenum">
              <a:rPr lang="es-ES" smtClean="0">
                <a:solidFill>
                  <a:prstClr val="black">
                    <a:tint val="75000"/>
                  </a:prstClr>
                </a:solidFill>
              </a:rPr>
              <a:pPr defTabSz="1018879"/>
              <a:t>‹Nº›</a:t>
            </a:fld>
            <a:endParaRPr lang="es-ES">
              <a:solidFill>
                <a:prstClr val="black">
                  <a:tint val="75000"/>
                </a:prstClr>
              </a:solidFill>
            </a:endParaRPr>
          </a:p>
        </p:txBody>
      </p:sp>
    </p:spTree>
    <p:extLst>
      <p:ext uri="{BB962C8B-B14F-4D97-AF65-F5344CB8AC3E}">
        <p14:creationId xmlns:p14="http://schemas.microsoft.com/office/powerpoint/2010/main" val="123457980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EA3C1B-A2EA-4609-866B-377818F61AE0}" type="datetimeFigureOut">
              <a:rPr lang="es-CL" smtClean="0"/>
              <a:t>13-10-2022</a:t>
            </a:fld>
            <a:endParaRPr lang="es-CL"/>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B1542-327A-4B94-BA4F-48C4748D2F94}" type="slidenum">
              <a:rPr lang="es-CL" smtClean="0"/>
              <a:t>‹Nº›</a:t>
            </a:fld>
            <a:endParaRPr lang="es-CL"/>
          </a:p>
        </p:txBody>
      </p:sp>
    </p:spTree>
    <p:extLst>
      <p:ext uri="{BB962C8B-B14F-4D97-AF65-F5344CB8AC3E}">
        <p14:creationId xmlns:p14="http://schemas.microsoft.com/office/powerpoint/2010/main" val="1044245930"/>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 id="21474838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7.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image" Target="../media/image7.pn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5" Type="http://schemas.openxmlformats.org/officeDocument/2006/relationships/image" Target="../media/image41.jpeg"/><Relationship Id="rId10" Type="http://schemas.openxmlformats.org/officeDocument/2006/relationships/image" Target="../media/image36.jpeg"/><Relationship Id="rId4" Type="http://schemas.openxmlformats.org/officeDocument/2006/relationships/image" Target="../media/image9.png"/><Relationship Id="rId9" Type="http://schemas.openxmlformats.org/officeDocument/2006/relationships/image" Target="../media/image35.png"/><Relationship Id="rId14" Type="http://schemas.openxmlformats.org/officeDocument/2006/relationships/image" Target="../media/image40.jpe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inapi.cl/" TargetMode="External"/><Relationship Id="rId5" Type="http://schemas.openxmlformats.org/officeDocument/2006/relationships/image" Target="../media/image43.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hyperlink" Target="https://www.linkedin.com/in/jorgebustamantegrant/" TargetMode="External"/><Relationship Id="rId3" Type="http://schemas.openxmlformats.org/officeDocument/2006/relationships/image" Target="../media/image10.jpeg"/><Relationship Id="rId7"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4" Type="http://schemas.openxmlformats.org/officeDocument/2006/relationships/hyperlink" Target="https://www.linkedin.com/in/elena-barindelli/"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5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63.png"/><Relationship Id="rId4" Type="http://schemas.openxmlformats.org/officeDocument/2006/relationships/image" Target="../media/image62.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60.svg"/><Relationship Id="rId4" Type="http://schemas.openxmlformats.org/officeDocument/2006/relationships/image" Target="../media/image59.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65.png"/><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6.png"/><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69.png"/><Relationship Id="rId4"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70.png"/><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9.png"/><Relationship Id="rId7" Type="http://schemas.openxmlformats.org/officeDocument/2006/relationships/image" Target="../media/image7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71.jpeg"/><Relationship Id="rId4" Type="http://schemas.openxmlformats.org/officeDocument/2006/relationships/image" Target="../media/image7.png"/><Relationship Id="rId9" Type="http://schemas.openxmlformats.org/officeDocument/2006/relationships/image" Target="../media/image74.jpeg"/></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Orange technology futuristic abstract background Vector Image">
            <a:extLst>
              <a:ext uri="{FF2B5EF4-FFF2-40B4-BE49-F238E27FC236}">
                <a16:creationId xmlns:a16="http://schemas.microsoft.com/office/drawing/2014/main" id="{D2727323-558C-4BCD-A92B-2266C6B355D1}"/>
              </a:ext>
            </a:extLst>
          </p:cNvPr>
          <p:cNvPicPr>
            <a:picLocks noChangeAspect="1" noChangeArrowheads="1"/>
          </p:cNvPicPr>
          <p:nvPr/>
        </p:nvPicPr>
        <p:blipFill rotWithShape="1">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Cutout/>
                    </a14:imgEffect>
                    <a14:imgEffect>
                      <a14:saturation sat="0"/>
                    </a14:imgEffect>
                  </a14:imgLayer>
                </a14:imgProps>
              </a:ext>
              <a:ext uri="{28A0092B-C50C-407E-A947-70E740481C1C}">
                <a14:useLocalDpi xmlns:a14="http://schemas.microsoft.com/office/drawing/2010/main" val="0"/>
              </a:ext>
            </a:extLst>
          </a:blip>
          <a:srcRect t="3404" b="12256"/>
          <a:stretch/>
        </p:blipFill>
        <p:spPr bwMode="auto">
          <a:xfrm>
            <a:off x="1" y="-32085"/>
            <a:ext cx="12191999" cy="6890085"/>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p:cNvSpPr txBox="1"/>
          <p:nvPr/>
        </p:nvSpPr>
        <p:spPr>
          <a:xfrm>
            <a:off x="4713128" y="1853267"/>
            <a:ext cx="7228152" cy="707886"/>
          </a:xfrm>
          <a:prstGeom prst="rect">
            <a:avLst/>
          </a:prstGeom>
          <a:noFill/>
        </p:spPr>
        <p:txBody>
          <a:bodyPr wrap="square" rtlCol="0">
            <a:spAutoFit/>
          </a:bodyPr>
          <a:lstStyle/>
          <a:p>
            <a:r>
              <a:rPr lang="es-CL" sz="4000" dirty="0">
                <a:solidFill>
                  <a:schemeClr val="bg1"/>
                </a:solidFill>
                <a:latin typeface="Franklin Gothic Demi" panose="020B0703020102020204" pitchFamily="34" charset="0"/>
              </a:rPr>
              <a:t>Taller </a:t>
            </a:r>
            <a:r>
              <a:rPr lang="es-CL" sz="4000" dirty="0">
                <a:solidFill>
                  <a:schemeClr val="accent2"/>
                </a:solidFill>
                <a:latin typeface="Franklin Gothic Demi" panose="020B0703020102020204" pitchFamily="34" charset="0"/>
              </a:rPr>
              <a:t>6</a:t>
            </a:r>
          </a:p>
        </p:txBody>
      </p:sp>
      <p:pic>
        <p:nvPicPr>
          <p:cNvPr id="6" name="Picture 4" descr="empresas B_Naranja">
            <a:extLst>
              <a:ext uri="{FF2B5EF4-FFF2-40B4-BE49-F238E27FC236}">
                <a16:creationId xmlns:a16="http://schemas.microsoft.com/office/drawing/2014/main" id="{5FA45692-4FA2-4CAC-9164-038B6C0EEE3A}"/>
              </a:ext>
            </a:extLst>
          </p:cNvPr>
          <p:cNvPicPr>
            <a:picLocks noChangeAspect="1" noChangeArrowheads="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759983" y="3925726"/>
            <a:ext cx="733283" cy="1217773"/>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EB3CB649-218C-49DF-924F-23AA4BB3FC33}"/>
              </a:ext>
            </a:extLst>
          </p:cNvPr>
          <p:cNvSpPr txBox="1"/>
          <p:nvPr/>
        </p:nvSpPr>
        <p:spPr>
          <a:xfrm>
            <a:off x="529629" y="3458423"/>
            <a:ext cx="1927275" cy="369332"/>
          </a:xfrm>
          <a:prstGeom prst="rect">
            <a:avLst/>
          </a:prstGeom>
          <a:noFill/>
        </p:spPr>
        <p:txBody>
          <a:bodyPr wrap="square" rtlCol="0">
            <a:spAutoFit/>
          </a:bodyPr>
          <a:lstStyle/>
          <a:p>
            <a:pPr algn="ctr"/>
            <a:r>
              <a:rPr lang="es-CL" dirty="0">
                <a:solidFill>
                  <a:schemeClr val="bg1"/>
                </a:solidFill>
                <a:latin typeface="Arial Nova Cond" panose="020B0506020202020204" pitchFamily="34" charset="0"/>
              </a:rPr>
              <a:t>www.ematris.cl</a:t>
            </a:r>
          </a:p>
        </p:txBody>
      </p:sp>
      <p:cxnSp>
        <p:nvCxnSpPr>
          <p:cNvPr id="10" name="Conector recto 9">
            <a:extLst>
              <a:ext uri="{FF2B5EF4-FFF2-40B4-BE49-F238E27FC236}">
                <a16:creationId xmlns:a16="http://schemas.microsoft.com/office/drawing/2014/main" id="{9DF9C4CA-1E6C-42C5-B9B9-80A55D7639ED}"/>
              </a:ext>
            </a:extLst>
          </p:cNvPr>
          <p:cNvCxnSpPr>
            <a:cxnSpLocks/>
          </p:cNvCxnSpPr>
          <p:nvPr/>
        </p:nvCxnSpPr>
        <p:spPr>
          <a:xfrm>
            <a:off x="4564731" y="2026920"/>
            <a:ext cx="0" cy="2128062"/>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2" descr="Ematris">
            <a:extLst>
              <a:ext uri="{FF2B5EF4-FFF2-40B4-BE49-F238E27FC236}">
                <a16:creationId xmlns:a16="http://schemas.microsoft.com/office/drawing/2014/main" id="{F80486CF-06F1-4E38-8E5B-2FBBC94C08CE}"/>
              </a:ext>
            </a:extLst>
          </p:cNvPr>
          <p:cNvPicPr>
            <a:picLocks noChangeAspect="1" noChangeArrowheads="1"/>
          </p:cNvPicPr>
          <p:nvPr/>
        </p:nvPicPr>
        <p:blipFill>
          <a:blip r:embed="rId5">
            <a:lum bright="70000" contrast="-70000"/>
            <a:extLst>
              <a:ext uri="{28A0092B-C50C-407E-A947-70E740481C1C}">
                <a14:useLocalDpi xmlns:a14="http://schemas.microsoft.com/office/drawing/2010/main"/>
              </a:ext>
            </a:extLst>
          </a:blip>
          <a:srcRect/>
          <a:stretch>
            <a:fillRect/>
          </a:stretch>
        </p:blipFill>
        <p:spPr bwMode="auto">
          <a:xfrm>
            <a:off x="529629" y="1957091"/>
            <a:ext cx="3106358" cy="1471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AEE3DA3F-DDBE-4D04-8701-78DD9115B1DB}"/>
              </a:ext>
            </a:extLst>
          </p:cNvPr>
          <p:cNvSpPr txBox="1"/>
          <p:nvPr/>
        </p:nvSpPr>
        <p:spPr>
          <a:xfrm>
            <a:off x="8398934" y="6360611"/>
            <a:ext cx="2383954" cy="369332"/>
          </a:xfrm>
          <a:prstGeom prst="rect">
            <a:avLst/>
          </a:prstGeom>
          <a:noFill/>
        </p:spPr>
        <p:txBody>
          <a:bodyPr wrap="square" rtlCol="0">
            <a:spAutoFit/>
          </a:bodyPr>
          <a:lstStyle/>
          <a:p>
            <a:pPr algn="r"/>
            <a:r>
              <a:rPr lang="es-CL" dirty="0">
                <a:solidFill>
                  <a:schemeClr val="bg1"/>
                </a:solidFill>
                <a:latin typeface="Arial Nova Cond" panose="020B0506020202020204" pitchFamily="34" charset="0"/>
              </a:rPr>
              <a:t>Agosto - Octubre </a:t>
            </a:r>
            <a:r>
              <a:rPr lang="es-CL" b="1" dirty="0">
                <a:solidFill>
                  <a:schemeClr val="accent2"/>
                </a:solidFill>
                <a:latin typeface="Arial Nova Cond" panose="020B0506020202020204" pitchFamily="34" charset="0"/>
              </a:rPr>
              <a:t>2022</a:t>
            </a:r>
          </a:p>
        </p:txBody>
      </p:sp>
      <p:sp>
        <p:nvSpPr>
          <p:cNvPr id="12" name="CuadroTexto 11">
            <a:extLst>
              <a:ext uri="{FF2B5EF4-FFF2-40B4-BE49-F238E27FC236}">
                <a16:creationId xmlns:a16="http://schemas.microsoft.com/office/drawing/2014/main" id="{09B7A0FA-86AB-4D3F-B498-2D2D62477B62}"/>
              </a:ext>
            </a:extLst>
          </p:cNvPr>
          <p:cNvSpPr txBox="1"/>
          <p:nvPr/>
        </p:nvSpPr>
        <p:spPr>
          <a:xfrm>
            <a:off x="6584947" y="2026920"/>
            <a:ext cx="5504730" cy="830997"/>
          </a:xfrm>
          <a:prstGeom prst="rect">
            <a:avLst/>
          </a:prstGeom>
          <a:noFill/>
        </p:spPr>
        <p:txBody>
          <a:bodyPr wrap="square" rtlCol="0">
            <a:spAutoFit/>
          </a:bodyPr>
          <a:lstStyle/>
          <a:p>
            <a:r>
              <a:rPr lang="it-IT" sz="2400" dirty="0">
                <a:solidFill>
                  <a:schemeClr val="bg1"/>
                </a:solidFill>
                <a:latin typeface="Arial Nova Cond" panose="020B0506020202020204" pitchFamily="34" charset="0"/>
              </a:rPr>
              <a:t>ESTRATEGIA DE PROPIEDAD INTELECTUAL</a:t>
            </a:r>
          </a:p>
          <a:p>
            <a:r>
              <a:rPr lang="it-IT" sz="2400" dirty="0">
                <a:solidFill>
                  <a:schemeClr val="bg1"/>
                </a:solidFill>
                <a:latin typeface="Arial Nova Cond" panose="020B0506020202020204" pitchFamily="34" charset="0"/>
              </a:rPr>
              <a:t>GO TO MARKET</a:t>
            </a:r>
          </a:p>
        </p:txBody>
      </p:sp>
      <p:sp>
        <p:nvSpPr>
          <p:cNvPr id="3" name="CuadroTexto 2">
            <a:extLst>
              <a:ext uri="{FF2B5EF4-FFF2-40B4-BE49-F238E27FC236}">
                <a16:creationId xmlns:a16="http://schemas.microsoft.com/office/drawing/2014/main" id="{052B65E7-ED46-2975-8E75-B2E56B99EDB0}"/>
              </a:ext>
            </a:extLst>
          </p:cNvPr>
          <p:cNvSpPr txBox="1"/>
          <p:nvPr/>
        </p:nvSpPr>
        <p:spPr>
          <a:xfrm>
            <a:off x="4963847" y="3692722"/>
            <a:ext cx="7228152" cy="523220"/>
          </a:xfrm>
          <a:prstGeom prst="rect">
            <a:avLst/>
          </a:prstGeom>
          <a:noFill/>
        </p:spPr>
        <p:txBody>
          <a:bodyPr wrap="square" rtlCol="0">
            <a:spAutoFit/>
          </a:bodyPr>
          <a:lstStyle/>
          <a:p>
            <a:r>
              <a:rPr lang="es-CL" sz="2800" b="1" dirty="0">
                <a:solidFill>
                  <a:schemeClr val="accent2"/>
                </a:solidFill>
                <a:latin typeface="Franklin Gothic Demi" panose="020B0703020102020204" pitchFamily="34" charset="0"/>
              </a:rPr>
              <a:t>Impacta</a:t>
            </a:r>
            <a:r>
              <a:rPr lang="es-CL" sz="2800" b="1" dirty="0">
                <a:solidFill>
                  <a:schemeClr val="bg1"/>
                </a:solidFill>
                <a:latin typeface="Franklin Gothic Demi" panose="020B0703020102020204" pitchFamily="34" charset="0"/>
              </a:rPr>
              <a:t> USACH </a:t>
            </a:r>
            <a:r>
              <a:rPr lang="es-CL" sz="2800" b="1" dirty="0">
                <a:solidFill>
                  <a:schemeClr val="accent2"/>
                </a:solidFill>
                <a:latin typeface="Franklin Gothic Demi" panose="020B0703020102020204" pitchFamily="34" charset="0"/>
              </a:rPr>
              <a:t>2.0</a:t>
            </a:r>
            <a:endParaRPr lang="es-CL" sz="2800" dirty="0">
              <a:solidFill>
                <a:schemeClr val="accent2"/>
              </a:solidFill>
              <a:latin typeface="Franklin Gothic Demi" panose="020B0703020102020204" pitchFamily="34" charset="0"/>
            </a:endParaRPr>
          </a:p>
        </p:txBody>
      </p:sp>
      <p:pic>
        <p:nvPicPr>
          <p:cNvPr id="4" name="Picture 2" descr="Vicerrectoría de Investigación Desarrollo e Innovación | Universidad de  Santiago de Chile |">
            <a:extLst>
              <a:ext uri="{FF2B5EF4-FFF2-40B4-BE49-F238E27FC236}">
                <a16:creationId xmlns:a16="http://schemas.microsoft.com/office/drawing/2014/main" id="{96080109-F842-F442-AB7C-D3D3895AEAC9}"/>
              </a:ext>
            </a:extLst>
          </p:cNvPr>
          <p:cNvPicPr>
            <a:picLocks noChangeAspect="1" noChangeArrowheads="1"/>
          </p:cNvPicPr>
          <p:nvPr/>
        </p:nvPicPr>
        <p:blipFill>
          <a:blip r:embed="rId6">
            <a:biLevel thresh="25000"/>
            <a:extLst>
              <a:ext uri="{28A0092B-C50C-407E-A947-70E740481C1C}">
                <a14:useLocalDpi xmlns:a14="http://schemas.microsoft.com/office/drawing/2010/main" val="0"/>
              </a:ext>
            </a:extLst>
          </a:blip>
          <a:srcRect/>
          <a:stretch>
            <a:fillRect/>
          </a:stretch>
        </p:blipFill>
        <p:spPr bwMode="auto">
          <a:xfrm>
            <a:off x="5019223" y="4474098"/>
            <a:ext cx="3379711" cy="760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59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a innovación y el Modelo de los Tres Horizontes de Crecimiento –  Innovation Hacker">
            <a:extLst>
              <a:ext uri="{FF2B5EF4-FFF2-40B4-BE49-F238E27FC236}">
                <a16:creationId xmlns:a16="http://schemas.microsoft.com/office/drawing/2014/main" id="{AEE9A235-AFF0-56CA-B22C-2D54E207D5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8151" y="1443789"/>
            <a:ext cx="10479630" cy="5205247"/>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E5B8790E-5352-9D75-3A23-F2D787AB6D5F}"/>
              </a:ext>
            </a:extLst>
          </p:cNvPr>
          <p:cNvSpPr txBox="1"/>
          <p:nvPr/>
        </p:nvSpPr>
        <p:spPr>
          <a:xfrm>
            <a:off x="-1" y="78641"/>
            <a:ext cx="8450827" cy="584775"/>
          </a:xfrm>
          <a:prstGeom prst="rect">
            <a:avLst/>
          </a:prstGeom>
          <a:noFill/>
        </p:spPr>
        <p:txBody>
          <a:bodyPr wrap="square" rtlCol="0">
            <a:spAutoFit/>
          </a:bodyPr>
          <a:lstStyle/>
          <a:p>
            <a:r>
              <a:rPr lang="es-CL" sz="3200" b="1" dirty="0">
                <a:solidFill>
                  <a:srgbClr val="03396C"/>
                </a:solidFill>
              </a:rPr>
              <a:t>Perspectivas de Innovación</a:t>
            </a:r>
            <a:endParaRPr lang="es-419" sz="1400" b="1" dirty="0">
              <a:solidFill>
                <a:srgbClr val="03396C"/>
              </a:solidFill>
            </a:endParaRPr>
          </a:p>
        </p:txBody>
      </p:sp>
    </p:spTree>
    <p:extLst>
      <p:ext uri="{BB962C8B-B14F-4D97-AF65-F5344CB8AC3E}">
        <p14:creationId xmlns:p14="http://schemas.microsoft.com/office/powerpoint/2010/main" val="237272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231;p2">
            <a:extLst>
              <a:ext uri="{FF2B5EF4-FFF2-40B4-BE49-F238E27FC236}">
                <a16:creationId xmlns:a16="http://schemas.microsoft.com/office/drawing/2014/main" id="{26ED1918-C8B0-D03E-FAD5-51A48C53CEB4}"/>
              </a:ext>
            </a:extLst>
          </p:cNvPr>
          <p:cNvSpPr txBox="1"/>
          <p:nvPr/>
        </p:nvSpPr>
        <p:spPr>
          <a:xfrm>
            <a:off x="1226808" y="2603641"/>
            <a:ext cx="9433170" cy="12002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3600" b="1" i="0" u="none" strike="noStrike" cap="none" dirty="0">
                <a:solidFill>
                  <a:srgbClr val="44546A"/>
                </a:solidFill>
                <a:latin typeface="Lucida Sans"/>
                <a:ea typeface="Lucida Sans"/>
                <a:cs typeface="Lucida Sans"/>
                <a:sym typeface="Lucida Sans"/>
              </a:rPr>
              <a:t>¿Cuál es el rol </a:t>
            </a:r>
            <a:r>
              <a:rPr lang="es-CL" sz="3600" b="1" dirty="0">
                <a:solidFill>
                  <a:srgbClr val="44546A"/>
                </a:solidFill>
                <a:latin typeface="Lucida Sans"/>
                <a:ea typeface="Lucida Sans"/>
                <a:cs typeface="Lucida Sans"/>
                <a:sym typeface="Lucida Sans"/>
              </a:rPr>
              <a:t>y p</a:t>
            </a:r>
            <a:r>
              <a:rPr lang="es-CL" sz="3600" b="1" i="0" u="none" strike="noStrike" cap="none" dirty="0">
                <a:solidFill>
                  <a:srgbClr val="44546A"/>
                </a:solidFill>
                <a:latin typeface="Lucida Sans"/>
                <a:ea typeface="Lucida Sans"/>
                <a:cs typeface="Lucida Sans"/>
                <a:sym typeface="Lucida Sans"/>
              </a:rPr>
              <a:t>ara qué sirve una </a:t>
            </a:r>
            <a:r>
              <a:rPr lang="es-CL" sz="3600" b="1" i="0" u="none" strike="noStrike" cap="none" dirty="0">
                <a:solidFill>
                  <a:schemeClr val="accent5"/>
                </a:solidFill>
                <a:latin typeface="Lucida Sans"/>
                <a:ea typeface="Lucida Sans"/>
                <a:cs typeface="Lucida Sans"/>
                <a:sym typeface="Lucida Sans"/>
              </a:rPr>
              <a:t>patente</a:t>
            </a:r>
            <a:r>
              <a:rPr lang="es-CL" sz="3600" b="1" i="0" u="none" strike="noStrike" cap="none" dirty="0">
                <a:solidFill>
                  <a:srgbClr val="44546A"/>
                </a:solidFill>
                <a:latin typeface="Lucida Sans"/>
                <a:ea typeface="Lucida Sans"/>
                <a:cs typeface="Lucida Sans"/>
                <a:sym typeface="Lucida Sans"/>
              </a:rPr>
              <a:t>?</a:t>
            </a:r>
            <a:endParaRPr sz="2000" dirty="0"/>
          </a:p>
        </p:txBody>
      </p:sp>
    </p:spTree>
    <p:extLst>
      <p:ext uri="{BB962C8B-B14F-4D97-AF65-F5344CB8AC3E}">
        <p14:creationId xmlns:p14="http://schemas.microsoft.com/office/powerpoint/2010/main" val="1677160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FA19830D-F55B-5F2A-68D2-DA81DEB9F943}"/>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¿Qué es una patente?</a:t>
            </a:r>
            <a:endParaRPr lang="es-419" sz="1600" b="1" dirty="0">
              <a:solidFill>
                <a:srgbClr val="03396C"/>
              </a:solidFill>
            </a:endParaRPr>
          </a:p>
        </p:txBody>
      </p:sp>
      <p:sp>
        <p:nvSpPr>
          <p:cNvPr id="2" name="Google Shape;348;g1032ce6c466_0_0">
            <a:extLst>
              <a:ext uri="{FF2B5EF4-FFF2-40B4-BE49-F238E27FC236}">
                <a16:creationId xmlns:a16="http://schemas.microsoft.com/office/drawing/2014/main" id="{33EC90C0-8703-D36E-5709-082D7F740853}"/>
              </a:ext>
            </a:extLst>
          </p:cNvPr>
          <p:cNvSpPr txBox="1"/>
          <p:nvPr/>
        </p:nvSpPr>
        <p:spPr>
          <a:xfrm>
            <a:off x="2805282" y="4517489"/>
            <a:ext cx="7421560" cy="1877407"/>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1200"/>
              </a:spcAft>
              <a:buFont typeface="Wingdings" panose="05000000000000000000" pitchFamily="2" charset="2"/>
              <a:buChar char="ü"/>
            </a:pPr>
            <a:r>
              <a:rPr lang="es-CL" dirty="0">
                <a:latin typeface="Arial Nova Cond" panose="020B0506020202020204" pitchFamily="34" charset="0"/>
                <a:ea typeface="Calibri"/>
                <a:cs typeface="Calibri"/>
                <a:sym typeface="Calibri"/>
              </a:rPr>
              <a:t>Inducir al inventor a revelar sus conocimientos para el </a:t>
            </a:r>
            <a:r>
              <a:rPr lang="es-CL" b="1" dirty="0">
                <a:latin typeface="Arial Nova Cond" panose="020B0506020202020204" pitchFamily="34" charset="0"/>
                <a:ea typeface="Calibri"/>
                <a:cs typeface="Calibri"/>
                <a:sym typeface="Calibri"/>
              </a:rPr>
              <a:t>avance de la sociedad</a:t>
            </a:r>
            <a:r>
              <a:rPr lang="es-CL" dirty="0">
                <a:latin typeface="Arial Nova Cond" panose="020B0506020202020204" pitchFamily="34" charset="0"/>
                <a:ea typeface="Calibri"/>
                <a:cs typeface="Calibri"/>
                <a:sym typeface="Calibri"/>
              </a:rPr>
              <a:t>, a cambio de la exclusividad durante un periodo limitado de tiempo. </a:t>
            </a:r>
            <a:endParaRPr dirty="0">
              <a:latin typeface="Arial Nova Cond" panose="020B0506020202020204" pitchFamily="34" charset="0"/>
              <a:ea typeface="Calibri"/>
              <a:cs typeface="Calibri"/>
              <a:sym typeface="Calibri"/>
            </a:endParaRPr>
          </a:p>
          <a:p>
            <a:pPr marL="285750" lvl="0" indent="-285750" algn="l" rtl="0">
              <a:spcBef>
                <a:spcPts val="0"/>
              </a:spcBef>
              <a:spcAft>
                <a:spcPts val="1200"/>
              </a:spcAft>
              <a:buFont typeface="Wingdings" panose="05000000000000000000" pitchFamily="2" charset="2"/>
              <a:buChar char="ü"/>
            </a:pPr>
            <a:r>
              <a:rPr lang="es-CL" dirty="0">
                <a:latin typeface="Arial Nova Cond" panose="020B0506020202020204" pitchFamily="34" charset="0"/>
                <a:ea typeface="Calibri"/>
                <a:cs typeface="Calibri"/>
                <a:sym typeface="Calibri"/>
              </a:rPr>
              <a:t>Fomentan la innovación, protegen la invención y al creador le entrega ventajas relativas a la competencia</a:t>
            </a:r>
            <a:endParaRPr dirty="0">
              <a:latin typeface="Arial Nova Cond" panose="020B0506020202020204" pitchFamily="34" charset="0"/>
              <a:ea typeface="Calibri"/>
              <a:cs typeface="Calibri"/>
              <a:sym typeface="Calibri"/>
            </a:endParaRPr>
          </a:p>
        </p:txBody>
      </p:sp>
      <p:sp>
        <p:nvSpPr>
          <p:cNvPr id="7" name="Google Shape;350;g1032ce6c466_0_0">
            <a:extLst>
              <a:ext uri="{FF2B5EF4-FFF2-40B4-BE49-F238E27FC236}">
                <a16:creationId xmlns:a16="http://schemas.microsoft.com/office/drawing/2014/main" id="{778017F2-37EE-7243-1BD8-22A607CBFBE5}"/>
              </a:ext>
            </a:extLst>
          </p:cNvPr>
          <p:cNvSpPr txBox="1"/>
          <p:nvPr/>
        </p:nvSpPr>
        <p:spPr>
          <a:xfrm>
            <a:off x="542569" y="1577238"/>
            <a:ext cx="7421560" cy="2031295"/>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1200"/>
              </a:spcAft>
              <a:buFont typeface="Wingdings" panose="05000000000000000000" pitchFamily="2" charset="2"/>
              <a:buChar char="ü"/>
            </a:pPr>
            <a:r>
              <a:rPr lang="es-CL" b="1" dirty="0">
                <a:latin typeface="Arial Nova Cond" panose="020B0506020202020204" pitchFamily="34" charset="0"/>
                <a:ea typeface="Calibri"/>
                <a:cs typeface="Calibri"/>
                <a:sym typeface="Calibri"/>
              </a:rPr>
              <a:t>Privilegio otorgado por el Estado</a:t>
            </a:r>
            <a:r>
              <a:rPr lang="es-CL" dirty="0">
                <a:latin typeface="Arial Nova Cond" panose="020B0506020202020204" pitchFamily="34" charset="0"/>
                <a:ea typeface="Calibri"/>
                <a:cs typeface="Calibri"/>
                <a:sym typeface="Calibri"/>
              </a:rPr>
              <a:t>, por un </a:t>
            </a:r>
            <a:r>
              <a:rPr lang="es-CL" b="1" dirty="0">
                <a:latin typeface="Arial Nova Cond" panose="020B0506020202020204" pitchFamily="34" charset="0"/>
                <a:ea typeface="Calibri"/>
                <a:cs typeface="Calibri"/>
                <a:sym typeface="Calibri"/>
              </a:rPr>
              <a:t>período de tiempo</a:t>
            </a:r>
            <a:r>
              <a:rPr lang="es-CL" dirty="0">
                <a:latin typeface="Arial Nova Cond" panose="020B0506020202020204" pitchFamily="34" charset="0"/>
                <a:ea typeface="Calibri"/>
                <a:cs typeface="Calibri"/>
                <a:sym typeface="Calibri"/>
              </a:rPr>
              <a:t>, que permite </a:t>
            </a:r>
            <a:r>
              <a:rPr lang="es-CL" b="1" dirty="0">
                <a:latin typeface="Arial Nova Cond" panose="020B0506020202020204" pitchFamily="34" charset="0"/>
                <a:ea typeface="Calibri"/>
                <a:cs typeface="Calibri"/>
                <a:sym typeface="Calibri"/>
              </a:rPr>
              <a:t>explotar en forma exclusiva </a:t>
            </a:r>
            <a:r>
              <a:rPr lang="es-CL" dirty="0">
                <a:latin typeface="Arial Nova Cond" panose="020B0506020202020204" pitchFamily="34" charset="0"/>
                <a:ea typeface="Calibri"/>
                <a:cs typeface="Calibri"/>
                <a:sym typeface="Calibri"/>
              </a:rPr>
              <a:t>un invento o sus mejoras, a cambio de la divulgación de la invención. </a:t>
            </a:r>
            <a:endParaRPr dirty="0">
              <a:latin typeface="Arial Nova Cond" panose="020B0506020202020204" pitchFamily="34" charset="0"/>
              <a:ea typeface="Calibri"/>
              <a:cs typeface="Calibri"/>
              <a:sym typeface="Calibri"/>
            </a:endParaRPr>
          </a:p>
          <a:p>
            <a:pPr marL="285750" lvl="0" indent="-285750" algn="l" rtl="0">
              <a:spcBef>
                <a:spcPts val="0"/>
              </a:spcBef>
              <a:spcAft>
                <a:spcPts val="1200"/>
              </a:spcAft>
              <a:buFont typeface="Wingdings" panose="05000000000000000000" pitchFamily="2" charset="2"/>
              <a:buChar char="ü"/>
            </a:pPr>
            <a:r>
              <a:rPr lang="es-CL" dirty="0">
                <a:latin typeface="Arial Nova Cond" panose="020B0506020202020204" pitchFamily="34" charset="0"/>
                <a:ea typeface="Calibri"/>
                <a:cs typeface="Calibri"/>
                <a:sym typeface="Calibri"/>
              </a:rPr>
              <a:t>Permite al </a:t>
            </a:r>
            <a:r>
              <a:rPr lang="es-CL" b="1" dirty="0">
                <a:latin typeface="Arial Nova Cond" panose="020B0506020202020204" pitchFamily="34" charset="0"/>
                <a:ea typeface="Calibri"/>
                <a:cs typeface="Calibri"/>
                <a:sym typeface="Calibri"/>
              </a:rPr>
              <a:t>titular impedir que otros hagan uso </a:t>
            </a:r>
            <a:r>
              <a:rPr lang="es-CL" dirty="0">
                <a:latin typeface="Arial Nova Cond" panose="020B0506020202020204" pitchFamily="34" charset="0"/>
                <a:ea typeface="Calibri"/>
                <a:cs typeface="Calibri"/>
                <a:sym typeface="Calibri"/>
              </a:rPr>
              <a:t>de la tecnología patentada. </a:t>
            </a:r>
            <a:endParaRPr dirty="0">
              <a:latin typeface="Arial Nova Cond" panose="020B0506020202020204" pitchFamily="34" charset="0"/>
              <a:ea typeface="Calibri"/>
              <a:cs typeface="Calibri"/>
              <a:sym typeface="Calibri"/>
            </a:endParaRPr>
          </a:p>
          <a:p>
            <a:pPr marL="285750" lvl="0" indent="-285750" algn="l" rtl="0">
              <a:spcBef>
                <a:spcPts val="0"/>
              </a:spcBef>
              <a:spcAft>
                <a:spcPts val="1200"/>
              </a:spcAft>
              <a:buFont typeface="Wingdings" panose="05000000000000000000" pitchFamily="2" charset="2"/>
              <a:buChar char="ü"/>
            </a:pPr>
            <a:r>
              <a:rPr lang="es-CL" dirty="0">
                <a:latin typeface="Arial Nova Cond" panose="020B0506020202020204" pitchFamily="34" charset="0"/>
                <a:ea typeface="Calibri"/>
                <a:cs typeface="Calibri"/>
                <a:sym typeface="Calibri"/>
              </a:rPr>
              <a:t>El titular de la patente es el único que puede hacer uso de la tecnología.</a:t>
            </a:r>
            <a:endParaRPr dirty="0">
              <a:latin typeface="Arial Nova Cond" panose="020B0506020202020204" pitchFamily="34" charset="0"/>
              <a:ea typeface="Calibri"/>
              <a:cs typeface="Calibri"/>
              <a:sym typeface="Calibri"/>
            </a:endParaRPr>
          </a:p>
        </p:txBody>
      </p:sp>
      <p:sp>
        <p:nvSpPr>
          <p:cNvPr id="9" name="Rectángulo 8">
            <a:extLst>
              <a:ext uri="{FF2B5EF4-FFF2-40B4-BE49-F238E27FC236}">
                <a16:creationId xmlns:a16="http://schemas.microsoft.com/office/drawing/2014/main" id="{3DF0DC97-5A43-3F54-A3D3-F40CCBA60F5D}"/>
              </a:ext>
            </a:extLst>
          </p:cNvPr>
          <p:cNvSpPr/>
          <p:nvPr/>
        </p:nvSpPr>
        <p:spPr>
          <a:xfrm>
            <a:off x="2815388" y="3729789"/>
            <a:ext cx="5522865" cy="646331"/>
          </a:xfrm>
          <a:prstGeom prst="rect">
            <a:avLst/>
          </a:prstGeom>
          <a:noFill/>
        </p:spPr>
        <p:txBody>
          <a:bodyPr wrap="square" lIns="91440" tIns="45720" rIns="91440" bIns="45720">
            <a:spAutoFit/>
          </a:bodyPr>
          <a:lstStyle/>
          <a:p>
            <a:pPr algn="ctr"/>
            <a:r>
              <a:rPr lang="es-CL" sz="3600" b="1" dirty="0">
                <a:ln w="9525">
                  <a:solidFill>
                    <a:schemeClr val="bg1"/>
                  </a:solidFill>
                  <a:prstDash val="solid"/>
                </a:ln>
                <a:solidFill>
                  <a:schemeClr val="tx1"/>
                </a:solidFill>
                <a:latin typeface="Arial Nova" panose="020B0504020202020204" pitchFamily="34" charset="0"/>
                <a:ea typeface="Calibri"/>
                <a:cs typeface="Calibri"/>
                <a:sym typeface="Calibri"/>
              </a:rPr>
              <a:t>¿Cuál es su </a:t>
            </a:r>
            <a:r>
              <a:rPr lang="es-CL" sz="3600" b="1" dirty="0">
                <a:ln w="9525">
                  <a:solidFill>
                    <a:schemeClr val="bg1"/>
                  </a:solidFill>
                  <a:prstDash val="solid"/>
                </a:ln>
                <a:solidFill>
                  <a:schemeClr val="accent5"/>
                </a:solidFill>
                <a:latin typeface="Arial Nova" panose="020B0504020202020204" pitchFamily="34" charset="0"/>
                <a:ea typeface="Calibri"/>
                <a:cs typeface="Calibri"/>
                <a:sym typeface="Calibri"/>
              </a:rPr>
              <a:t>p</a:t>
            </a:r>
            <a:r>
              <a:rPr lang="es-CL" sz="3600" b="1" cap="none" spc="0" dirty="0">
                <a:ln w="9525">
                  <a:solidFill>
                    <a:schemeClr val="bg1"/>
                  </a:solidFill>
                  <a:prstDash val="solid"/>
                </a:ln>
                <a:solidFill>
                  <a:schemeClr val="accent5"/>
                </a:solidFill>
                <a:latin typeface="Arial Nova" panose="020B0504020202020204" pitchFamily="34" charset="0"/>
                <a:ea typeface="Calibri"/>
                <a:cs typeface="Calibri"/>
                <a:sym typeface="Calibri"/>
              </a:rPr>
              <a:t>ropósito</a:t>
            </a:r>
            <a:r>
              <a:rPr lang="es-CL" sz="3600" b="1" cap="none" spc="0" dirty="0">
                <a:ln w="9525">
                  <a:solidFill>
                    <a:schemeClr val="bg1"/>
                  </a:solidFill>
                  <a:prstDash val="solid"/>
                </a:ln>
                <a:solidFill>
                  <a:schemeClr val="tx1"/>
                </a:solidFill>
                <a:latin typeface="Arial Nova" panose="020B0504020202020204" pitchFamily="34" charset="0"/>
                <a:ea typeface="Calibri"/>
                <a:cs typeface="Calibri"/>
                <a:sym typeface="Calibri"/>
              </a:rPr>
              <a:t>?</a:t>
            </a:r>
            <a:endParaRPr lang="es-CL" sz="3600" b="1" cap="none" spc="0" dirty="0">
              <a:ln w="9525">
                <a:solidFill>
                  <a:schemeClr val="bg1"/>
                </a:solidFill>
                <a:prstDash val="solid"/>
              </a:ln>
              <a:solidFill>
                <a:schemeClr val="tx1"/>
              </a:solidFill>
              <a:latin typeface="Arial Nova" panose="020B0504020202020204" pitchFamily="34" charset="0"/>
            </a:endParaRPr>
          </a:p>
        </p:txBody>
      </p:sp>
      <p:pic>
        <p:nvPicPr>
          <p:cNvPr id="10" name="Picture 2" descr="Registre sus patentes de forma eficaz y rápida">
            <a:extLst>
              <a:ext uri="{FF2B5EF4-FFF2-40B4-BE49-F238E27FC236}">
                <a16:creationId xmlns:a16="http://schemas.microsoft.com/office/drawing/2014/main" id="{767E0B5A-A253-F81A-DCDC-EC14C6F949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6924" y="1260929"/>
            <a:ext cx="2940251" cy="2940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66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4EF4096D-BE60-9DEA-19EB-84935FB75640}"/>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¿Cómo patentar?</a:t>
            </a:r>
            <a:endParaRPr lang="es-419" sz="1600" b="1" dirty="0">
              <a:solidFill>
                <a:srgbClr val="03396C"/>
              </a:solidFill>
            </a:endParaRPr>
          </a:p>
        </p:txBody>
      </p:sp>
      <p:sp>
        <p:nvSpPr>
          <p:cNvPr id="5" name="Google Shape;385;g106d3bfac4d_2_48">
            <a:extLst>
              <a:ext uri="{FF2B5EF4-FFF2-40B4-BE49-F238E27FC236}">
                <a16:creationId xmlns:a16="http://schemas.microsoft.com/office/drawing/2014/main" id="{53197E4F-B602-F308-FF31-54396AEB3A8A}"/>
              </a:ext>
            </a:extLst>
          </p:cNvPr>
          <p:cNvSpPr txBox="1"/>
          <p:nvPr/>
        </p:nvSpPr>
        <p:spPr>
          <a:xfrm>
            <a:off x="2495916" y="1811513"/>
            <a:ext cx="7964130" cy="2693005"/>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600"/>
              </a:spcAft>
              <a:buFont typeface="Arial" panose="020B0604020202020204" pitchFamily="34" charset="0"/>
              <a:buChar char="•"/>
            </a:pPr>
            <a:r>
              <a:rPr lang="es-CL" sz="2400" i="0" u="none" strike="noStrike" cap="none" dirty="0">
                <a:solidFill>
                  <a:srgbClr val="000000"/>
                </a:solidFill>
                <a:latin typeface="Arial Nova Cond" panose="020B0506020202020204" pitchFamily="34" charset="0"/>
                <a:sym typeface="Arial"/>
              </a:rPr>
              <a:t>¿Cuál es el tipo de protección más pertinente a mi solución?</a:t>
            </a:r>
          </a:p>
          <a:p>
            <a:pPr marR="0" lvl="0" rtl="0">
              <a:lnSpc>
                <a:spcPct val="100000"/>
              </a:lnSpc>
              <a:spcBef>
                <a:spcPts val="0"/>
              </a:spcBef>
              <a:spcAft>
                <a:spcPts val="600"/>
              </a:spcAft>
            </a:pPr>
            <a:endParaRPr lang="es-CL" sz="2400" i="0" u="none" strike="noStrike" cap="none" dirty="0">
              <a:solidFill>
                <a:srgbClr val="000000"/>
              </a:solidFill>
              <a:latin typeface="Arial Nova Cond" panose="020B0506020202020204" pitchFamily="34" charset="0"/>
              <a:sym typeface="Arial"/>
            </a:endParaRPr>
          </a:p>
          <a:p>
            <a:pPr marL="342900" marR="0" lvl="0" indent="-342900" rtl="0">
              <a:lnSpc>
                <a:spcPct val="100000"/>
              </a:lnSpc>
              <a:spcBef>
                <a:spcPts val="0"/>
              </a:spcBef>
              <a:spcAft>
                <a:spcPts val="600"/>
              </a:spcAft>
              <a:buFont typeface="Arial" panose="020B0604020202020204" pitchFamily="34" charset="0"/>
              <a:buChar char="•"/>
            </a:pPr>
            <a:r>
              <a:rPr lang="es-CL" sz="2400" dirty="0">
                <a:latin typeface="Arial Nova Cond" panose="020B0506020202020204" pitchFamily="34" charset="0"/>
              </a:rPr>
              <a:t>¿Cuál es el proceso y costos asociados que implica proteger mi solución?</a:t>
            </a:r>
          </a:p>
          <a:p>
            <a:pPr marL="342900" marR="0" lvl="0" indent="-342900" rtl="0">
              <a:lnSpc>
                <a:spcPct val="100000"/>
              </a:lnSpc>
              <a:spcBef>
                <a:spcPts val="0"/>
              </a:spcBef>
              <a:spcAft>
                <a:spcPts val="600"/>
              </a:spcAft>
              <a:buFont typeface="Arial" panose="020B0604020202020204" pitchFamily="34" charset="0"/>
              <a:buChar char="•"/>
            </a:pPr>
            <a:endParaRPr lang="es-CL" sz="2400" dirty="0">
              <a:latin typeface="Arial Nova Cond" panose="020B0506020202020204" pitchFamily="34" charset="0"/>
            </a:endParaRPr>
          </a:p>
          <a:p>
            <a:pPr marL="342900" marR="0" lvl="0" indent="-342900" rtl="0">
              <a:lnSpc>
                <a:spcPct val="100000"/>
              </a:lnSpc>
              <a:spcBef>
                <a:spcPts val="0"/>
              </a:spcBef>
              <a:spcAft>
                <a:spcPts val="600"/>
              </a:spcAft>
              <a:buFont typeface="Arial" panose="020B0604020202020204" pitchFamily="34" charset="0"/>
              <a:buChar char="•"/>
            </a:pPr>
            <a:endParaRPr sz="2400" dirty="0">
              <a:latin typeface="Arial Nova Cond" panose="020B0506020202020204" pitchFamily="34" charset="0"/>
            </a:endParaRPr>
          </a:p>
        </p:txBody>
      </p:sp>
      <p:sp>
        <p:nvSpPr>
          <p:cNvPr id="7" name="Google Shape;385;g106d3bfac4d_2_48">
            <a:extLst>
              <a:ext uri="{FF2B5EF4-FFF2-40B4-BE49-F238E27FC236}">
                <a16:creationId xmlns:a16="http://schemas.microsoft.com/office/drawing/2014/main" id="{C56736A6-0044-5DD2-0797-BA2E04C169A2}"/>
              </a:ext>
            </a:extLst>
          </p:cNvPr>
          <p:cNvSpPr txBox="1"/>
          <p:nvPr/>
        </p:nvSpPr>
        <p:spPr>
          <a:xfrm>
            <a:off x="3006216" y="4216696"/>
            <a:ext cx="6453900" cy="1277232"/>
          </a:xfrm>
          <a:prstGeom prst="rect">
            <a:avLst/>
          </a:prstGeom>
          <a:noFill/>
          <a:ln>
            <a:noFill/>
          </a:ln>
        </p:spPr>
        <p:txBody>
          <a:bodyPr spcFirstLastPara="1" wrap="square" lIns="91425" tIns="45700" rIns="91425" bIns="45700" anchor="t" anchorCtr="0">
            <a:spAutoFit/>
          </a:bodyPr>
          <a:lstStyle/>
          <a:p>
            <a:pPr lvl="1" algn="ctr">
              <a:spcAft>
                <a:spcPts val="600"/>
              </a:spcAft>
            </a:pPr>
            <a:r>
              <a:rPr lang="es-CL" sz="2400" b="1" i="0" u="none" strike="noStrike" cap="none" dirty="0">
                <a:solidFill>
                  <a:schemeClr val="accent2"/>
                </a:solidFill>
                <a:latin typeface="Arial Nova Cond" panose="020B0506020202020204" pitchFamily="34" charset="0"/>
                <a:sym typeface="Arial"/>
              </a:rPr>
              <a:t>INVENCIÓN – MODELO DE UTILIDAD – DISEÑO INDUSTRIAL – DERECHO DE AUTOR – SECRETO COMERCIAL</a:t>
            </a:r>
            <a:endParaRPr lang="es-CL" sz="2400" b="1" dirty="0">
              <a:solidFill>
                <a:schemeClr val="accent2"/>
              </a:solidFill>
              <a:latin typeface="Arial Nova Cond" panose="020B0506020202020204" pitchFamily="34" charset="0"/>
            </a:endParaRPr>
          </a:p>
        </p:txBody>
      </p:sp>
    </p:spTree>
    <p:extLst>
      <p:ext uri="{BB962C8B-B14F-4D97-AF65-F5344CB8AC3E}">
        <p14:creationId xmlns:p14="http://schemas.microsoft.com/office/powerpoint/2010/main" val="100648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0FF5A958-F051-7ED1-27C0-CA783F2814B8}"/>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¿Dónde patentar?</a:t>
            </a:r>
            <a:endParaRPr lang="es-419" sz="1600" b="1" dirty="0">
              <a:solidFill>
                <a:srgbClr val="03396C"/>
              </a:solidFill>
            </a:endParaRPr>
          </a:p>
        </p:txBody>
      </p:sp>
      <p:sp>
        <p:nvSpPr>
          <p:cNvPr id="7" name="Google Shape;385;g106d3bfac4d_2_48">
            <a:extLst>
              <a:ext uri="{FF2B5EF4-FFF2-40B4-BE49-F238E27FC236}">
                <a16:creationId xmlns:a16="http://schemas.microsoft.com/office/drawing/2014/main" id="{0FC01208-8316-550D-0D39-581CC99460BB}"/>
              </a:ext>
            </a:extLst>
          </p:cNvPr>
          <p:cNvSpPr txBox="1"/>
          <p:nvPr/>
        </p:nvSpPr>
        <p:spPr>
          <a:xfrm>
            <a:off x="1578276" y="1767267"/>
            <a:ext cx="9035448" cy="2985392"/>
          </a:xfrm>
          <a:prstGeom prst="rect">
            <a:avLst/>
          </a:prstGeom>
          <a:noFill/>
          <a:ln>
            <a:noFill/>
          </a:ln>
        </p:spPr>
        <p:txBody>
          <a:bodyPr spcFirstLastPara="1" wrap="square" lIns="91425" tIns="45700" rIns="91425" bIns="45700" anchor="t" anchorCtr="0">
            <a:spAutoFit/>
          </a:bodyPr>
          <a:lstStyle/>
          <a:p>
            <a:pPr marL="342900" marR="0" lvl="0" indent="-342900" rtl="0">
              <a:lnSpc>
                <a:spcPct val="100000"/>
              </a:lnSpc>
              <a:spcBef>
                <a:spcPts val="0"/>
              </a:spcBef>
              <a:spcAft>
                <a:spcPts val="600"/>
              </a:spcAft>
              <a:buFont typeface="Arial" panose="020B0604020202020204" pitchFamily="34" charset="0"/>
              <a:buChar char="•"/>
            </a:pPr>
            <a:r>
              <a:rPr lang="es-CL" sz="2800" i="0" u="none" strike="noStrike" cap="none" dirty="0">
                <a:solidFill>
                  <a:srgbClr val="000000"/>
                </a:solidFill>
                <a:latin typeface="Arial Nova Cond" panose="020B0506020202020204" pitchFamily="34" charset="0"/>
                <a:sym typeface="Arial"/>
              </a:rPr>
              <a:t>¿En qué zonas o territorios hay productos/ patentes similares?</a:t>
            </a:r>
          </a:p>
          <a:p>
            <a:pPr marR="0" lvl="0" rtl="0">
              <a:lnSpc>
                <a:spcPct val="100000"/>
              </a:lnSpc>
              <a:spcBef>
                <a:spcPts val="0"/>
              </a:spcBef>
              <a:spcAft>
                <a:spcPts val="600"/>
              </a:spcAft>
            </a:pPr>
            <a:endParaRPr lang="es-CL" sz="2800" i="0" u="none" strike="noStrike" cap="none" dirty="0">
              <a:solidFill>
                <a:srgbClr val="000000"/>
              </a:solidFill>
              <a:latin typeface="Arial Nova Cond" panose="020B0506020202020204" pitchFamily="34" charset="0"/>
              <a:sym typeface="Arial"/>
            </a:endParaRPr>
          </a:p>
          <a:p>
            <a:pPr marL="342900" marR="0" lvl="0" indent="-342900" rtl="0">
              <a:lnSpc>
                <a:spcPct val="100000"/>
              </a:lnSpc>
              <a:spcBef>
                <a:spcPts val="0"/>
              </a:spcBef>
              <a:spcAft>
                <a:spcPts val="600"/>
              </a:spcAft>
              <a:buFont typeface="Arial" panose="020B0604020202020204" pitchFamily="34" charset="0"/>
              <a:buChar char="•"/>
            </a:pPr>
            <a:r>
              <a:rPr lang="es-CL" sz="2800" dirty="0">
                <a:latin typeface="Arial Nova Cond" panose="020B0506020202020204" pitchFamily="34" charset="0"/>
              </a:rPr>
              <a:t>¿Qué Mercados son más atractivos para comercializar o impactar con mi solución?</a:t>
            </a:r>
          </a:p>
          <a:p>
            <a:pPr marL="342900" marR="0" lvl="0" indent="-342900" rtl="0">
              <a:lnSpc>
                <a:spcPct val="100000"/>
              </a:lnSpc>
              <a:spcBef>
                <a:spcPts val="0"/>
              </a:spcBef>
              <a:spcAft>
                <a:spcPts val="600"/>
              </a:spcAft>
              <a:buFont typeface="Arial" panose="020B0604020202020204" pitchFamily="34" charset="0"/>
              <a:buChar char="•"/>
            </a:pPr>
            <a:endParaRPr sz="2800" dirty="0">
              <a:latin typeface="Arial Nova Cond" panose="020B0506020202020204" pitchFamily="34" charset="0"/>
            </a:endParaRPr>
          </a:p>
        </p:txBody>
      </p:sp>
      <p:sp>
        <p:nvSpPr>
          <p:cNvPr id="8" name="Google Shape;385;g106d3bfac4d_2_48">
            <a:extLst>
              <a:ext uri="{FF2B5EF4-FFF2-40B4-BE49-F238E27FC236}">
                <a16:creationId xmlns:a16="http://schemas.microsoft.com/office/drawing/2014/main" id="{8E097AF3-F2E2-E472-45B2-EDA3F39814B8}"/>
              </a:ext>
            </a:extLst>
          </p:cNvPr>
          <p:cNvSpPr txBox="1"/>
          <p:nvPr/>
        </p:nvSpPr>
        <p:spPr>
          <a:xfrm>
            <a:off x="1395193" y="4629578"/>
            <a:ext cx="9035448" cy="600124"/>
          </a:xfrm>
          <a:prstGeom prst="rect">
            <a:avLst/>
          </a:prstGeom>
          <a:noFill/>
          <a:ln>
            <a:noFill/>
          </a:ln>
        </p:spPr>
        <p:txBody>
          <a:bodyPr spcFirstLastPara="1" wrap="square" lIns="91425" tIns="45700" rIns="91425" bIns="45700" anchor="t" anchorCtr="0">
            <a:spAutoFit/>
          </a:bodyPr>
          <a:lstStyle/>
          <a:p>
            <a:pPr lvl="1" algn="ctr">
              <a:spcAft>
                <a:spcPts val="600"/>
              </a:spcAft>
            </a:pPr>
            <a:r>
              <a:rPr lang="es-CL" sz="2800" b="1" i="0" u="none" strike="noStrike" cap="none" dirty="0">
                <a:solidFill>
                  <a:schemeClr val="accent6"/>
                </a:solidFill>
                <a:latin typeface="Arial Nova Cond" panose="020B0506020202020204" pitchFamily="34" charset="0"/>
                <a:sym typeface="Arial"/>
              </a:rPr>
              <a:t>MARKET AND IP ASSESSMENT</a:t>
            </a:r>
            <a:endParaRPr sz="2800" b="1" dirty="0">
              <a:solidFill>
                <a:schemeClr val="accent6"/>
              </a:solidFill>
              <a:latin typeface="Arial Nova Cond" panose="020B0506020202020204" pitchFamily="34" charset="0"/>
            </a:endParaRPr>
          </a:p>
        </p:txBody>
      </p:sp>
    </p:spTree>
    <p:extLst>
      <p:ext uri="{BB962C8B-B14F-4D97-AF65-F5344CB8AC3E}">
        <p14:creationId xmlns:p14="http://schemas.microsoft.com/office/powerpoint/2010/main" val="39617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C57BACD-6B27-AEAF-A2A5-52CBF02A168F}"/>
              </a:ext>
            </a:extLst>
          </p:cNvPr>
          <p:cNvSpPr txBox="1"/>
          <p:nvPr/>
        </p:nvSpPr>
        <p:spPr>
          <a:xfrm>
            <a:off x="4633950" y="1288559"/>
            <a:ext cx="3229898" cy="646331"/>
          </a:xfrm>
          <a:prstGeom prst="rect">
            <a:avLst/>
          </a:prstGeom>
          <a:noFill/>
        </p:spPr>
        <p:txBody>
          <a:bodyPr wrap="square" rtlCol="0">
            <a:spAutoFit/>
          </a:bodyPr>
          <a:lstStyle/>
          <a:p>
            <a:r>
              <a:rPr lang="es-CL" sz="3600" b="1" dirty="0">
                <a:solidFill>
                  <a:srgbClr val="03396C"/>
                </a:solidFill>
              </a:rPr>
              <a:t>Estrategia de PI</a:t>
            </a:r>
            <a:endParaRPr lang="es-419" sz="1600" b="1" dirty="0">
              <a:solidFill>
                <a:srgbClr val="03396C"/>
              </a:solidFill>
            </a:endParaRPr>
          </a:p>
        </p:txBody>
      </p:sp>
      <p:sp>
        <p:nvSpPr>
          <p:cNvPr id="2" name="Google Shape;400;g1032ce6c466_0_14">
            <a:extLst>
              <a:ext uri="{FF2B5EF4-FFF2-40B4-BE49-F238E27FC236}">
                <a16:creationId xmlns:a16="http://schemas.microsoft.com/office/drawing/2014/main" id="{99E950D7-90B6-A646-3E41-0A22F48A035A}"/>
              </a:ext>
            </a:extLst>
          </p:cNvPr>
          <p:cNvSpPr txBox="1"/>
          <p:nvPr/>
        </p:nvSpPr>
        <p:spPr>
          <a:xfrm>
            <a:off x="1302255" y="4236960"/>
            <a:ext cx="9322332" cy="892512"/>
          </a:xfrm>
          <a:prstGeom prst="rect">
            <a:avLst/>
          </a:prstGeom>
          <a:noFill/>
          <a:ln>
            <a:solidFill>
              <a:schemeClr val="bg2">
                <a:lumMod val="40000"/>
                <a:lumOff val="60000"/>
              </a:schemeClr>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2400" dirty="0">
                <a:latin typeface="Arial Nova Cond" panose="020B0506020202020204" pitchFamily="34" charset="0"/>
              </a:rPr>
              <a:t>Es relevante definir una estrategia comercial que sustente el invento o innovación, entendiendo </a:t>
            </a:r>
            <a:r>
              <a:rPr lang="es-CL" sz="2800" b="1" dirty="0">
                <a:solidFill>
                  <a:schemeClr val="accent5"/>
                </a:solidFill>
                <a:latin typeface="Arial Nova Cond" panose="020B0506020202020204" pitchFamily="34" charset="0"/>
              </a:rPr>
              <a:t>cuál es el propósito</a:t>
            </a:r>
            <a:endParaRPr sz="2400" b="1" dirty="0">
              <a:solidFill>
                <a:schemeClr val="accent5"/>
              </a:solidFill>
              <a:latin typeface="Arial Nova Cond" panose="020B0506020202020204" pitchFamily="34" charset="0"/>
            </a:endParaRPr>
          </a:p>
        </p:txBody>
      </p:sp>
      <p:sp>
        <p:nvSpPr>
          <p:cNvPr id="7" name="Google Shape;385;g106d3bfac4d_2_48">
            <a:extLst>
              <a:ext uri="{FF2B5EF4-FFF2-40B4-BE49-F238E27FC236}">
                <a16:creationId xmlns:a16="http://schemas.microsoft.com/office/drawing/2014/main" id="{4AEAF86D-9119-6A65-7612-A504EBDF612E}"/>
              </a:ext>
            </a:extLst>
          </p:cNvPr>
          <p:cNvSpPr txBox="1"/>
          <p:nvPr/>
        </p:nvSpPr>
        <p:spPr>
          <a:xfrm>
            <a:off x="322620" y="2831524"/>
            <a:ext cx="3508232"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2800" b="1" i="0" u="none" strike="noStrike" cap="none" dirty="0">
                <a:solidFill>
                  <a:srgbClr val="000000"/>
                </a:solidFill>
                <a:latin typeface="Arial Nova" panose="020B0504020202020204" pitchFamily="34" charset="0"/>
                <a:sym typeface="Arial"/>
              </a:rPr>
              <a:t>¿</a:t>
            </a:r>
            <a:r>
              <a:rPr lang="es-CL" sz="2800" b="1" i="0" u="none" strike="noStrike" cap="none" dirty="0">
                <a:solidFill>
                  <a:schemeClr val="accent5"/>
                </a:solidFill>
                <a:latin typeface="Arial Nova" panose="020B0504020202020204" pitchFamily="34" charset="0"/>
                <a:sym typeface="Arial"/>
              </a:rPr>
              <a:t>Qué</a:t>
            </a:r>
            <a:r>
              <a:rPr lang="es-CL" sz="2800" b="1" i="0" u="none" strike="noStrike" cap="none" dirty="0">
                <a:solidFill>
                  <a:srgbClr val="000000"/>
                </a:solidFill>
                <a:latin typeface="Arial Nova" panose="020B0504020202020204" pitchFamily="34" charset="0"/>
                <a:sym typeface="Arial"/>
              </a:rPr>
              <a:t> patentar?</a:t>
            </a:r>
            <a:endParaRPr sz="2800" b="1" dirty="0">
              <a:latin typeface="Arial Nova" panose="020B0504020202020204" pitchFamily="34" charset="0"/>
            </a:endParaRPr>
          </a:p>
        </p:txBody>
      </p:sp>
      <p:sp>
        <p:nvSpPr>
          <p:cNvPr id="8" name="Google Shape;385;g106d3bfac4d_2_48">
            <a:extLst>
              <a:ext uri="{FF2B5EF4-FFF2-40B4-BE49-F238E27FC236}">
                <a16:creationId xmlns:a16="http://schemas.microsoft.com/office/drawing/2014/main" id="{C0BF4B91-1FD4-D6EE-47E6-8095BD1B026E}"/>
              </a:ext>
            </a:extLst>
          </p:cNvPr>
          <p:cNvSpPr txBox="1"/>
          <p:nvPr/>
        </p:nvSpPr>
        <p:spPr>
          <a:xfrm>
            <a:off x="8075717" y="2831524"/>
            <a:ext cx="3995416"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2800" b="1" i="0" u="none" strike="noStrike" cap="none" dirty="0">
                <a:solidFill>
                  <a:srgbClr val="000000"/>
                </a:solidFill>
                <a:latin typeface="Arial Nova" panose="020B0504020202020204" pitchFamily="34" charset="0"/>
                <a:sym typeface="Arial"/>
              </a:rPr>
              <a:t>¿</a:t>
            </a:r>
            <a:r>
              <a:rPr lang="es-CL" sz="2800" b="1" i="0" u="none" strike="noStrike" cap="none" dirty="0">
                <a:solidFill>
                  <a:schemeClr val="accent6"/>
                </a:solidFill>
                <a:latin typeface="Arial Nova" panose="020B0504020202020204" pitchFamily="34" charset="0"/>
                <a:sym typeface="Arial"/>
              </a:rPr>
              <a:t>Dónde</a:t>
            </a:r>
            <a:r>
              <a:rPr lang="es-CL" sz="2800" b="1" i="0" u="none" strike="noStrike" cap="none" dirty="0">
                <a:solidFill>
                  <a:srgbClr val="000000"/>
                </a:solidFill>
                <a:latin typeface="Arial Nova" panose="020B0504020202020204" pitchFamily="34" charset="0"/>
                <a:sym typeface="Arial"/>
              </a:rPr>
              <a:t> patentar?</a:t>
            </a:r>
            <a:endParaRPr sz="2800" b="1" dirty="0">
              <a:latin typeface="Arial Nova" panose="020B0504020202020204" pitchFamily="34" charset="0"/>
            </a:endParaRPr>
          </a:p>
        </p:txBody>
      </p:sp>
      <p:sp>
        <p:nvSpPr>
          <p:cNvPr id="9" name="Google Shape;385;g106d3bfac4d_2_48">
            <a:extLst>
              <a:ext uri="{FF2B5EF4-FFF2-40B4-BE49-F238E27FC236}">
                <a16:creationId xmlns:a16="http://schemas.microsoft.com/office/drawing/2014/main" id="{FB397149-B6CA-A323-53EA-8D0F0E094E7B}"/>
              </a:ext>
            </a:extLst>
          </p:cNvPr>
          <p:cNvSpPr txBox="1"/>
          <p:nvPr/>
        </p:nvSpPr>
        <p:spPr>
          <a:xfrm>
            <a:off x="4116284" y="2817185"/>
            <a:ext cx="3956447"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2800" b="1" i="0" u="none" strike="noStrike" cap="none" dirty="0">
                <a:solidFill>
                  <a:srgbClr val="000000"/>
                </a:solidFill>
                <a:latin typeface="Arial Nova" panose="020B0504020202020204" pitchFamily="34" charset="0"/>
                <a:sym typeface="Arial"/>
              </a:rPr>
              <a:t>¿</a:t>
            </a:r>
            <a:r>
              <a:rPr lang="es-CL" sz="2800" b="1" i="0" u="none" strike="noStrike" cap="none" dirty="0">
                <a:solidFill>
                  <a:schemeClr val="accent2"/>
                </a:solidFill>
                <a:latin typeface="Arial Nova" panose="020B0504020202020204" pitchFamily="34" charset="0"/>
                <a:sym typeface="Arial"/>
              </a:rPr>
              <a:t>Cómo</a:t>
            </a:r>
            <a:r>
              <a:rPr lang="es-CL" sz="2800" b="1" i="0" u="none" strike="noStrike" cap="none" dirty="0">
                <a:solidFill>
                  <a:srgbClr val="000000"/>
                </a:solidFill>
                <a:latin typeface="Arial Nova" panose="020B0504020202020204" pitchFamily="34" charset="0"/>
                <a:sym typeface="Arial"/>
              </a:rPr>
              <a:t> patentar?</a:t>
            </a:r>
            <a:endParaRPr sz="2800" b="1" dirty="0">
              <a:latin typeface="Arial Nova" panose="020B0504020202020204" pitchFamily="34" charset="0"/>
            </a:endParaRPr>
          </a:p>
        </p:txBody>
      </p:sp>
      <p:sp>
        <p:nvSpPr>
          <p:cNvPr id="10" name="Abrir llave 9">
            <a:extLst>
              <a:ext uri="{FF2B5EF4-FFF2-40B4-BE49-F238E27FC236}">
                <a16:creationId xmlns:a16="http://schemas.microsoft.com/office/drawing/2014/main" id="{D339AD34-0ABD-C993-61F4-1446F6D27572}"/>
              </a:ext>
            </a:extLst>
          </p:cNvPr>
          <p:cNvSpPr/>
          <p:nvPr/>
        </p:nvSpPr>
        <p:spPr>
          <a:xfrm rot="5400000">
            <a:off x="6062440" y="-2986605"/>
            <a:ext cx="372918" cy="11234992"/>
          </a:xfrm>
          <a:prstGeom prst="leftBrac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L" sz="2400"/>
          </a:p>
        </p:txBody>
      </p:sp>
    </p:spTree>
    <p:extLst>
      <p:ext uri="{BB962C8B-B14F-4D97-AF65-F5344CB8AC3E}">
        <p14:creationId xmlns:p14="http://schemas.microsoft.com/office/powerpoint/2010/main" val="252183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FACB7650-C319-630F-CE55-0D800C547CB3}"/>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Ejemplo: Betamax v/s VHS</a:t>
            </a:r>
            <a:endParaRPr lang="es-419" sz="1600" b="1" dirty="0">
              <a:solidFill>
                <a:srgbClr val="03396C"/>
              </a:solidFill>
            </a:endParaRPr>
          </a:p>
        </p:txBody>
      </p:sp>
      <p:pic>
        <p:nvPicPr>
          <p:cNvPr id="6" name="Google Shape;408;g10566829374_1_10">
            <a:extLst>
              <a:ext uri="{FF2B5EF4-FFF2-40B4-BE49-F238E27FC236}">
                <a16:creationId xmlns:a16="http://schemas.microsoft.com/office/drawing/2014/main" id="{A5735A2E-390A-30C3-BC5E-04165CFB193C}"/>
              </a:ext>
            </a:extLst>
          </p:cNvPr>
          <p:cNvPicPr preferRelativeResize="0"/>
          <p:nvPr/>
        </p:nvPicPr>
        <p:blipFill>
          <a:blip r:embed="rId5">
            <a:alphaModFix/>
          </a:blip>
          <a:stretch>
            <a:fillRect/>
          </a:stretch>
        </p:blipFill>
        <p:spPr>
          <a:xfrm rot="21161559">
            <a:off x="1300934" y="1509143"/>
            <a:ext cx="2815638" cy="2032888"/>
          </a:xfrm>
          <a:prstGeom prst="rect">
            <a:avLst/>
          </a:prstGeom>
          <a:noFill/>
          <a:ln>
            <a:noFill/>
          </a:ln>
        </p:spPr>
      </p:pic>
      <p:sp>
        <p:nvSpPr>
          <p:cNvPr id="7" name="Google Shape;409;g10566829374_1_10">
            <a:extLst>
              <a:ext uri="{FF2B5EF4-FFF2-40B4-BE49-F238E27FC236}">
                <a16:creationId xmlns:a16="http://schemas.microsoft.com/office/drawing/2014/main" id="{256CA794-2490-4436-D759-6CAF8429CA54}"/>
              </a:ext>
            </a:extLst>
          </p:cNvPr>
          <p:cNvSpPr txBox="1"/>
          <p:nvPr/>
        </p:nvSpPr>
        <p:spPr>
          <a:xfrm>
            <a:off x="1629420" y="3856283"/>
            <a:ext cx="3866697" cy="738633"/>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0"/>
              </a:spcAft>
              <a:buFont typeface="Arial" panose="020B0604020202020204" pitchFamily="34" charset="0"/>
              <a:buChar char="•"/>
            </a:pPr>
            <a:r>
              <a:rPr lang="es-CL" dirty="0">
                <a:latin typeface="Arial Nova Cond" panose="020B0506020202020204" pitchFamily="34" charset="0"/>
                <a:ea typeface="Calibri"/>
                <a:cs typeface="Calibri"/>
                <a:sym typeface="Calibri"/>
              </a:rPr>
              <a:t>Menor tiempo de grabación</a:t>
            </a:r>
          </a:p>
          <a:p>
            <a:pPr marL="285750" lvl="0" indent="-285750" algn="l" rtl="0">
              <a:spcBef>
                <a:spcPts val="0"/>
              </a:spcBef>
              <a:spcAft>
                <a:spcPts val="0"/>
              </a:spcAft>
              <a:buFont typeface="Arial" panose="020B0604020202020204" pitchFamily="34" charset="0"/>
              <a:buChar char="•"/>
            </a:pPr>
            <a:r>
              <a:rPr lang="es-CL" dirty="0">
                <a:latin typeface="Arial Nova Cond" panose="020B0506020202020204" pitchFamily="34" charset="0"/>
                <a:ea typeface="Calibri"/>
                <a:cs typeface="Calibri"/>
                <a:sym typeface="Calibri"/>
              </a:rPr>
              <a:t>Mejor calidad</a:t>
            </a:r>
          </a:p>
        </p:txBody>
      </p:sp>
      <p:pic>
        <p:nvPicPr>
          <p:cNvPr id="8" name="Picture 2" descr="Anuncian el fin de la fabricación del último reproductor de VHS del mundo -  La Tercera">
            <a:extLst>
              <a:ext uri="{FF2B5EF4-FFF2-40B4-BE49-F238E27FC236}">
                <a16:creationId xmlns:a16="http://schemas.microsoft.com/office/drawing/2014/main" id="{8E6022BD-65ED-BB4F-DE23-2C4D8AD5D87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961" y="1457123"/>
            <a:ext cx="4043842" cy="202192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VHS - Wikipedia, la enciclopedia libre">
            <a:extLst>
              <a:ext uri="{FF2B5EF4-FFF2-40B4-BE49-F238E27FC236}">
                <a16:creationId xmlns:a16="http://schemas.microsoft.com/office/drawing/2014/main" id="{41151AB7-8542-5FDD-BD00-14CC7393D898}"/>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11329" y="892206"/>
            <a:ext cx="2213613" cy="113255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Betamax | Best of the 80s">
            <a:extLst>
              <a:ext uri="{FF2B5EF4-FFF2-40B4-BE49-F238E27FC236}">
                <a16:creationId xmlns:a16="http://schemas.microsoft.com/office/drawing/2014/main" id="{776A74F0-FDC7-88F8-7ED7-8738939F46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67994" y="749894"/>
            <a:ext cx="3841297" cy="1407069"/>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409;g10566829374_1_10">
            <a:extLst>
              <a:ext uri="{FF2B5EF4-FFF2-40B4-BE49-F238E27FC236}">
                <a16:creationId xmlns:a16="http://schemas.microsoft.com/office/drawing/2014/main" id="{4803AA46-BD1F-7B01-85F4-095B6C4E3928}"/>
              </a:ext>
            </a:extLst>
          </p:cNvPr>
          <p:cNvSpPr txBox="1"/>
          <p:nvPr/>
        </p:nvSpPr>
        <p:spPr>
          <a:xfrm>
            <a:off x="6131570" y="3856283"/>
            <a:ext cx="4207824" cy="738633"/>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0"/>
              </a:spcAft>
              <a:buFont typeface="Arial" panose="020B0604020202020204" pitchFamily="34" charset="0"/>
              <a:buChar char="•"/>
            </a:pPr>
            <a:r>
              <a:rPr lang="es-CL" dirty="0">
                <a:latin typeface="Arial Nova Cond" panose="020B0506020202020204" pitchFamily="34" charset="0"/>
                <a:ea typeface="Calibri"/>
                <a:cs typeface="Calibri"/>
                <a:sym typeface="Calibri"/>
              </a:rPr>
              <a:t>Mayor tiempo de grabación</a:t>
            </a:r>
          </a:p>
          <a:p>
            <a:pPr marL="285750" lvl="0" indent="-285750" algn="l" rtl="0">
              <a:spcBef>
                <a:spcPts val="0"/>
              </a:spcBef>
              <a:spcAft>
                <a:spcPts val="0"/>
              </a:spcAft>
              <a:buFont typeface="Arial" panose="020B0604020202020204" pitchFamily="34" charset="0"/>
              <a:buChar char="•"/>
            </a:pPr>
            <a:r>
              <a:rPr lang="es-CL" dirty="0">
                <a:latin typeface="Arial Nova Cond" panose="020B0506020202020204" pitchFamily="34" charset="0"/>
                <a:ea typeface="Calibri"/>
                <a:cs typeface="Calibri"/>
                <a:sym typeface="Calibri"/>
              </a:rPr>
              <a:t>Menor calidad de video</a:t>
            </a:r>
          </a:p>
        </p:txBody>
      </p:sp>
      <p:sp>
        <p:nvSpPr>
          <p:cNvPr id="12" name="Google Shape;409;g10566829374_1_10">
            <a:extLst>
              <a:ext uri="{FF2B5EF4-FFF2-40B4-BE49-F238E27FC236}">
                <a16:creationId xmlns:a16="http://schemas.microsoft.com/office/drawing/2014/main" id="{B8F739B5-45D7-9D87-D61A-E497A49A0272}"/>
              </a:ext>
            </a:extLst>
          </p:cNvPr>
          <p:cNvSpPr txBox="1"/>
          <p:nvPr/>
        </p:nvSpPr>
        <p:spPr>
          <a:xfrm>
            <a:off x="1629420" y="4483988"/>
            <a:ext cx="3866697" cy="1015632"/>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0"/>
              </a:spcAft>
              <a:buFont typeface="Arial" panose="020B0604020202020204" pitchFamily="34" charset="0"/>
              <a:buChar char="•"/>
            </a:pPr>
            <a:r>
              <a:rPr lang="es-CL" dirty="0">
                <a:latin typeface="Arial Nova Cond" panose="020B0506020202020204" pitchFamily="34" charset="0"/>
                <a:ea typeface="Calibri"/>
                <a:cs typeface="Calibri"/>
                <a:sym typeface="Calibri"/>
              </a:rPr>
              <a:t>Estrategia </a:t>
            </a:r>
            <a:r>
              <a:rPr lang="es-CL" b="1" dirty="0">
                <a:solidFill>
                  <a:srgbClr val="C00000"/>
                </a:solidFill>
                <a:latin typeface="Arial Nova Cond" panose="020B0506020202020204" pitchFamily="34" charset="0"/>
                <a:ea typeface="Calibri"/>
                <a:cs typeface="Calibri"/>
                <a:sym typeface="Calibri"/>
              </a:rPr>
              <a:t>cerrada</a:t>
            </a:r>
          </a:p>
          <a:p>
            <a:pPr marL="285750" lvl="0" indent="-285750" algn="l" rtl="0">
              <a:spcBef>
                <a:spcPts val="0"/>
              </a:spcBef>
              <a:spcAft>
                <a:spcPts val="0"/>
              </a:spcAft>
              <a:buFont typeface="Arial" panose="020B0604020202020204" pitchFamily="34" charset="0"/>
              <a:buChar char="•"/>
            </a:pPr>
            <a:r>
              <a:rPr lang="es-CL" b="1" dirty="0">
                <a:latin typeface="Arial Nova Cond" panose="020B0506020202020204" pitchFamily="34" charset="0"/>
                <a:ea typeface="Calibri"/>
                <a:cs typeface="Calibri"/>
                <a:sym typeface="Calibri"/>
              </a:rPr>
              <a:t>Precios más elevados</a:t>
            </a:r>
          </a:p>
          <a:p>
            <a:pPr marL="285750" lvl="0" indent="-285750" algn="l" rtl="0">
              <a:spcBef>
                <a:spcPts val="0"/>
              </a:spcBef>
              <a:spcAft>
                <a:spcPts val="0"/>
              </a:spcAft>
              <a:buFont typeface="Arial" panose="020B0604020202020204" pitchFamily="34" charset="0"/>
              <a:buChar char="•"/>
            </a:pPr>
            <a:r>
              <a:rPr lang="es-CL" b="1" dirty="0">
                <a:latin typeface="Arial Nova Cond" panose="020B0506020202020204" pitchFamily="34" charset="0"/>
                <a:ea typeface="Calibri"/>
                <a:cs typeface="Calibri"/>
                <a:sym typeface="Calibri"/>
              </a:rPr>
              <a:t>Menor variedad de películas</a:t>
            </a:r>
            <a:endParaRPr b="1" dirty="0">
              <a:latin typeface="Arial Nova Cond" panose="020B0506020202020204" pitchFamily="34" charset="0"/>
              <a:ea typeface="Calibri"/>
              <a:cs typeface="Calibri"/>
              <a:sym typeface="Calibri"/>
            </a:endParaRPr>
          </a:p>
        </p:txBody>
      </p:sp>
      <p:sp>
        <p:nvSpPr>
          <p:cNvPr id="13" name="Google Shape;409;g10566829374_1_10">
            <a:extLst>
              <a:ext uri="{FF2B5EF4-FFF2-40B4-BE49-F238E27FC236}">
                <a16:creationId xmlns:a16="http://schemas.microsoft.com/office/drawing/2014/main" id="{B9E0E6DD-07CF-D5AA-BEFF-276C677316EE}"/>
              </a:ext>
            </a:extLst>
          </p:cNvPr>
          <p:cNvSpPr txBox="1"/>
          <p:nvPr/>
        </p:nvSpPr>
        <p:spPr>
          <a:xfrm>
            <a:off x="6131570" y="4483988"/>
            <a:ext cx="4207824" cy="1015632"/>
          </a:xfrm>
          <a:prstGeom prst="rect">
            <a:avLst/>
          </a:prstGeom>
          <a:noFill/>
          <a:ln>
            <a:noFill/>
          </a:ln>
        </p:spPr>
        <p:txBody>
          <a:bodyPr spcFirstLastPara="1" wrap="square" lIns="91425" tIns="91425" rIns="91425" bIns="91425" anchor="t" anchorCtr="0">
            <a:spAutoFit/>
          </a:bodyPr>
          <a:lstStyle/>
          <a:p>
            <a:pPr marL="285750" lvl="0" indent="-285750" algn="l" rtl="0">
              <a:spcBef>
                <a:spcPts val="0"/>
              </a:spcBef>
              <a:spcAft>
                <a:spcPts val="0"/>
              </a:spcAft>
              <a:buFont typeface="Arial" panose="020B0604020202020204" pitchFamily="34" charset="0"/>
              <a:buChar char="•"/>
            </a:pPr>
            <a:r>
              <a:rPr lang="es-CL" dirty="0">
                <a:latin typeface="Arial Nova Cond" panose="020B0506020202020204" pitchFamily="34" charset="0"/>
                <a:ea typeface="Calibri"/>
                <a:cs typeface="Calibri"/>
                <a:sym typeface="Calibri"/>
              </a:rPr>
              <a:t>Estrategia </a:t>
            </a:r>
            <a:r>
              <a:rPr lang="es-CL" b="1" dirty="0">
                <a:solidFill>
                  <a:schemeClr val="accent5"/>
                </a:solidFill>
                <a:latin typeface="Arial Nova Cond" panose="020B0506020202020204" pitchFamily="34" charset="0"/>
                <a:ea typeface="Calibri"/>
                <a:cs typeface="Calibri"/>
                <a:sym typeface="Calibri"/>
              </a:rPr>
              <a:t>abierta</a:t>
            </a:r>
          </a:p>
          <a:p>
            <a:pPr marL="285750" lvl="0" indent="-285750" algn="l" rtl="0">
              <a:spcBef>
                <a:spcPts val="0"/>
              </a:spcBef>
              <a:spcAft>
                <a:spcPts val="0"/>
              </a:spcAft>
              <a:buFont typeface="Arial" panose="020B0604020202020204" pitchFamily="34" charset="0"/>
              <a:buChar char="•"/>
            </a:pPr>
            <a:r>
              <a:rPr lang="es-CL" b="1" dirty="0">
                <a:latin typeface="Arial Nova Cond" panose="020B0506020202020204" pitchFamily="34" charset="0"/>
                <a:ea typeface="Calibri"/>
                <a:cs typeface="Calibri"/>
                <a:sym typeface="Calibri"/>
              </a:rPr>
              <a:t>Menor costo</a:t>
            </a:r>
          </a:p>
          <a:p>
            <a:pPr marL="285750" lvl="0" indent="-285750" algn="l" rtl="0">
              <a:spcBef>
                <a:spcPts val="0"/>
              </a:spcBef>
              <a:spcAft>
                <a:spcPts val="0"/>
              </a:spcAft>
              <a:buFont typeface="Arial" panose="020B0604020202020204" pitchFamily="34" charset="0"/>
              <a:buChar char="•"/>
            </a:pPr>
            <a:r>
              <a:rPr lang="es-CL" b="1" dirty="0">
                <a:latin typeface="Arial Nova Cond" panose="020B0506020202020204" pitchFamily="34" charset="0"/>
                <a:ea typeface="Calibri"/>
                <a:cs typeface="Calibri"/>
                <a:sym typeface="Calibri"/>
              </a:rPr>
              <a:t>Mayor variedad películas</a:t>
            </a:r>
            <a:endParaRPr b="1" dirty="0">
              <a:latin typeface="Arial Nova Cond" panose="020B0506020202020204" pitchFamily="34" charset="0"/>
              <a:ea typeface="Calibri"/>
              <a:cs typeface="Calibri"/>
              <a:sym typeface="Calibri"/>
            </a:endParaRPr>
          </a:p>
        </p:txBody>
      </p:sp>
    </p:spTree>
    <p:extLst>
      <p:ext uri="{BB962C8B-B14F-4D97-AF65-F5344CB8AC3E}">
        <p14:creationId xmlns:p14="http://schemas.microsoft.com/office/powerpoint/2010/main" val="792748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1C38D2F7-7F70-47C1-A696-F98A99DE5371}"/>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Ejemplo: Cinturón de seguridad</a:t>
            </a:r>
            <a:endParaRPr lang="es-419" sz="1600" b="1" dirty="0">
              <a:solidFill>
                <a:srgbClr val="03396C"/>
              </a:solidFill>
            </a:endParaRPr>
          </a:p>
        </p:txBody>
      </p:sp>
      <p:sp>
        <p:nvSpPr>
          <p:cNvPr id="5" name="Google Shape;414;g10566829374_0_0">
            <a:extLst>
              <a:ext uri="{FF2B5EF4-FFF2-40B4-BE49-F238E27FC236}">
                <a16:creationId xmlns:a16="http://schemas.microsoft.com/office/drawing/2014/main" id="{06406924-CF68-AEA4-7B85-B102393FC016}"/>
              </a:ext>
            </a:extLst>
          </p:cNvPr>
          <p:cNvSpPr txBox="1"/>
          <p:nvPr/>
        </p:nvSpPr>
        <p:spPr>
          <a:xfrm>
            <a:off x="398517" y="1004351"/>
            <a:ext cx="5574580" cy="1677352"/>
          </a:xfrm>
          <a:prstGeom prst="rect">
            <a:avLst/>
          </a:prstGeom>
          <a:noFill/>
          <a:ln>
            <a:noFill/>
          </a:ln>
        </p:spPr>
        <p:txBody>
          <a:bodyPr spcFirstLastPara="1" wrap="square" lIns="91425" tIns="91425" rIns="91425" bIns="91425" anchor="t" anchorCtr="0">
            <a:spAutoFit/>
          </a:bodyPr>
          <a:lstStyle/>
          <a:p>
            <a:pPr marL="171450" lvl="0" indent="-171450" algn="l" rtl="0">
              <a:lnSpc>
                <a:spcPct val="115000"/>
              </a:lnSpc>
              <a:spcBef>
                <a:spcPts val="0"/>
              </a:spcBef>
              <a:spcAft>
                <a:spcPts val="0"/>
              </a:spcAft>
              <a:buClr>
                <a:schemeClr val="dk1"/>
              </a:buClr>
              <a:buSzPts val="1100"/>
              <a:buFont typeface="Arial" panose="020B0604020202020204" pitchFamily="34" charset="0"/>
              <a:buChar char="•"/>
            </a:pPr>
            <a:r>
              <a:rPr lang="es-CL" sz="2000" dirty="0">
                <a:solidFill>
                  <a:srgbClr val="050505"/>
                </a:solidFill>
                <a:highlight>
                  <a:srgbClr val="FFFFFF"/>
                </a:highlight>
                <a:latin typeface="Arial Nova Cond" panose="020B0506020202020204" pitchFamily="34" charset="0"/>
              </a:rPr>
              <a:t>1959,  el ingeniero de Volvo, </a:t>
            </a:r>
            <a:r>
              <a:rPr lang="es-CL" sz="2000" dirty="0" err="1">
                <a:solidFill>
                  <a:srgbClr val="050505"/>
                </a:solidFill>
                <a:highlight>
                  <a:srgbClr val="FFFFFF"/>
                </a:highlight>
                <a:latin typeface="Arial Nova Cond" panose="020B0506020202020204" pitchFamily="34" charset="0"/>
              </a:rPr>
              <a:t>Nils</a:t>
            </a:r>
            <a:r>
              <a:rPr lang="es-CL" sz="2000" dirty="0">
                <a:solidFill>
                  <a:srgbClr val="050505"/>
                </a:solidFill>
                <a:highlight>
                  <a:srgbClr val="FFFFFF"/>
                </a:highlight>
                <a:latin typeface="Arial Nova Cond" panose="020B0506020202020204" pitchFamily="34" charset="0"/>
              </a:rPr>
              <a:t> </a:t>
            </a:r>
            <a:r>
              <a:rPr lang="es-CL" sz="2000" dirty="0" err="1">
                <a:solidFill>
                  <a:srgbClr val="050505"/>
                </a:solidFill>
                <a:highlight>
                  <a:srgbClr val="FFFFFF"/>
                </a:highlight>
                <a:latin typeface="Arial Nova Cond" panose="020B0506020202020204" pitchFamily="34" charset="0"/>
              </a:rPr>
              <a:t>Bohlin</a:t>
            </a:r>
            <a:r>
              <a:rPr lang="es-CL" sz="2000" dirty="0">
                <a:solidFill>
                  <a:srgbClr val="050505"/>
                </a:solidFill>
                <a:highlight>
                  <a:srgbClr val="FFFFFF"/>
                </a:highlight>
                <a:latin typeface="Arial Nova Cond" panose="020B0506020202020204" pitchFamily="34" charset="0"/>
              </a:rPr>
              <a:t>, diseñó el cinturón de seguridad de 3 puntos</a:t>
            </a:r>
            <a:endParaRPr sz="2000" dirty="0">
              <a:solidFill>
                <a:srgbClr val="050505"/>
              </a:solidFill>
              <a:highlight>
                <a:srgbClr val="FFFFFF"/>
              </a:highlight>
              <a:latin typeface="Arial Nova Cond" panose="020B0506020202020204" pitchFamily="34" charset="0"/>
            </a:endParaRPr>
          </a:p>
          <a:p>
            <a:pPr marL="171450" lvl="0" indent="-171450" algn="l" rtl="0">
              <a:lnSpc>
                <a:spcPct val="115000"/>
              </a:lnSpc>
              <a:spcBef>
                <a:spcPts val="600"/>
              </a:spcBef>
              <a:spcAft>
                <a:spcPts val="0"/>
              </a:spcAft>
              <a:buClr>
                <a:schemeClr val="dk1"/>
              </a:buClr>
              <a:buSzPts val="1100"/>
              <a:buFont typeface="Arial" panose="020B0604020202020204" pitchFamily="34" charset="0"/>
              <a:buChar char="•"/>
            </a:pPr>
            <a:r>
              <a:rPr lang="es-CL" sz="2000" dirty="0">
                <a:solidFill>
                  <a:srgbClr val="050505"/>
                </a:solidFill>
                <a:highlight>
                  <a:srgbClr val="FFFFFF"/>
                </a:highlight>
                <a:latin typeface="Arial Nova Cond" panose="020B0506020202020204" pitchFamily="34" charset="0"/>
              </a:rPr>
              <a:t>Produjo un cambio sustancial en la seguridad automotriz</a:t>
            </a:r>
            <a:endParaRPr sz="2000" dirty="0">
              <a:solidFill>
                <a:srgbClr val="050505"/>
              </a:solidFill>
              <a:highlight>
                <a:srgbClr val="FFFFFF"/>
              </a:highlight>
              <a:latin typeface="Arial Nova Cond" panose="020B0506020202020204" pitchFamily="34" charset="0"/>
            </a:endParaRPr>
          </a:p>
        </p:txBody>
      </p:sp>
      <p:pic>
        <p:nvPicPr>
          <p:cNvPr id="7" name="Google Shape;415;g10566829374_0_0">
            <a:extLst>
              <a:ext uri="{FF2B5EF4-FFF2-40B4-BE49-F238E27FC236}">
                <a16:creationId xmlns:a16="http://schemas.microsoft.com/office/drawing/2014/main" id="{DBE44F75-7E42-A2D0-1940-3093D3A5B943}"/>
              </a:ext>
            </a:extLst>
          </p:cNvPr>
          <p:cNvPicPr preferRelativeResize="0"/>
          <p:nvPr/>
        </p:nvPicPr>
        <p:blipFill rotWithShape="1">
          <a:blip r:embed="rId5">
            <a:alphaModFix/>
          </a:blip>
          <a:srcRect b="46504"/>
          <a:stretch/>
        </p:blipFill>
        <p:spPr>
          <a:xfrm>
            <a:off x="6502270" y="1880331"/>
            <a:ext cx="5291213" cy="2853902"/>
          </a:xfrm>
          <a:prstGeom prst="rect">
            <a:avLst/>
          </a:prstGeom>
          <a:noFill/>
          <a:ln>
            <a:noFill/>
          </a:ln>
        </p:spPr>
      </p:pic>
      <p:sp>
        <p:nvSpPr>
          <p:cNvPr id="8" name="Google Shape;414;g10566829374_0_0">
            <a:extLst>
              <a:ext uri="{FF2B5EF4-FFF2-40B4-BE49-F238E27FC236}">
                <a16:creationId xmlns:a16="http://schemas.microsoft.com/office/drawing/2014/main" id="{419295C4-2F94-0B65-246C-F9D94F818333}"/>
              </a:ext>
            </a:extLst>
          </p:cNvPr>
          <p:cNvSpPr txBox="1"/>
          <p:nvPr/>
        </p:nvSpPr>
        <p:spPr>
          <a:xfrm>
            <a:off x="398516" y="2785278"/>
            <a:ext cx="5697483" cy="2486804"/>
          </a:xfrm>
          <a:prstGeom prst="rect">
            <a:avLst/>
          </a:prstGeom>
          <a:noFill/>
          <a:ln>
            <a:noFill/>
          </a:ln>
        </p:spPr>
        <p:txBody>
          <a:bodyPr spcFirstLastPara="1" wrap="square" lIns="91425" tIns="91425" rIns="91425" bIns="91425" anchor="t" anchorCtr="0">
            <a:spAutoFit/>
          </a:bodyPr>
          <a:lstStyle/>
          <a:p>
            <a:pPr marL="171450" lvl="0" indent="-171450" algn="l" rtl="0">
              <a:lnSpc>
                <a:spcPct val="115000"/>
              </a:lnSpc>
              <a:spcBef>
                <a:spcPts val="600"/>
              </a:spcBef>
              <a:spcAft>
                <a:spcPts val="0"/>
              </a:spcAft>
              <a:buClr>
                <a:schemeClr val="dk1"/>
              </a:buClr>
              <a:buSzPts val="1100"/>
              <a:buFont typeface="Arial" panose="020B0604020202020204" pitchFamily="34" charset="0"/>
              <a:buChar char="•"/>
            </a:pPr>
            <a:r>
              <a:rPr lang="es-CL" sz="2000" dirty="0">
                <a:solidFill>
                  <a:srgbClr val="050505"/>
                </a:solidFill>
                <a:highlight>
                  <a:srgbClr val="FFFFFF"/>
                </a:highlight>
                <a:latin typeface="Arial Nova Cond" panose="020B0506020202020204" pitchFamily="34" charset="0"/>
              </a:rPr>
              <a:t>VOLVO decidió hacer la </a:t>
            </a:r>
            <a:r>
              <a:rPr lang="es-CL" sz="2400" b="1" dirty="0">
                <a:solidFill>
                  <a:schemeClr val="accent5"/>
                </a:solidFill>
                <a:highlight>
                  <a:srgbClr val="FFFFFF"/>
                </a:highlight>
                <a:latin typeface="Arial Nova Cond" panose="020B0506020202020204" pitchFamily="34" charset="0"/>
              </a:rPr>
              <a:t>patente libre</a:t>
            </a:r>
            <a:r>
              <a:rPr lang="es-CL" sz="2000" dirty="0">
                <a:solidFill>
                  <a:srgbClr val="050505"/>
                </a:solidFill>
                <a:highlight>
                  <a:srgbClr val="FFFFFF"/>
                </a:highlight>
                <a:latin typeface="Arial Nova Cond" panose="020B0506020202020204" pitchFamily="34" charset="0"/>
              </a:rPr>
              <a:t>, porque tenía más sentido salvar vidas que hacerse ricos a costa de la seguridad de los pasajeros.</a:t>
            </a:r>
            <a:endParaRPr sz="2000" dirty="0">
              <a:solidFill>
                <a:srgbClr val="050505"/>
              </a:solidFill>
              <a:highlight>
                <a:srgbClr val="FFFFFF"/>
              </a:highlight>
              <a:latin typeface="Arial Nova Cond" panose="020B0506020202020204" pitchFamily="34" charset="0"/>
            </a:endParaRPr>
          </a:p>
          <a:p>
            <a:pPr marL="171450" lvl="0" indent="-171450" algn="l" rtl="0">
              <a:lnSpc>
                <a:spcPct val="115000"/>
              </a:lnSpc>
              <a:spcBef>
                <a:spcPts val="600"/>
              </a:spcBef>
              <a:spcAft>
                <a:spcPts val="0"/>
              </a:spcAft>
              <a:buClr>
                <a:schemeClr val="dk1"/>
              </a:buClr>
              <a:buSzPts val="1100"/>
              <a:buFont typeface="Arial" panose="020B0604020202020204" pitchFamily="34" charset="0"/>
              <a:buChar char="•"/>
            </a:pPr>
            <a:r>
              <a:rPr lang="es-CL" sz="2000" dirty="0">
                <a:solidFill>
                  <a:srgbClr val="050505"/>
                </a:solidFill>
                <a:highlight>
                  <a:srgbClr val="FFFFFF"/>
                </a:highlight>
                <a:latin typeface="Arial Nova Cond" panose="020B0506020202020204" pitchFamily="34" charset="0"/>
              </a:rPr>
              <a:t>Ningún invento ha salvado tantas vidas como el de </a:t>
            </a:r>
            <a:r>
              <a:rPr lang="es-CL" sz="2000" dirty="0" err="1">
                <a:solidFill>
                  <a:srgbClr val="050505"/>
                </a:solidFill>
                <a:highlight>
                  <a:srgbClr val="FFFFFF"/>
                </a:highlight>
                <a:latin typeface="Arial Nova Cond" panose="020B0506020202020204" pitchFamily="34" charset="0"/>
              </a:rPr>
              <a:t>Bohlin</a:t>
            </a:r>
            <a:r>
              <a:rPr lang="es-CL" sz="2000" dirty="0">
                <a:solidFill>
                  <a:srgbClr val="050505"/>
                </a:solidFill>
                <a:highlight>
                  <a:srgbClr val="FFFFFF"/>
                </a:highlight>
                <a:latin typeface="Arial Nova Cond" panose="020B0506020202020204" pitchFamily="34" charset="0"/>
              </a:rPr>
              <a:t>.</a:t>
            </a:r>
            <a:endParaRPr sz="2000" dirty="0">
              <a:solidFill>
                <a:srgbClr val="050505"/>
              </a:solidFill>
              <a:highlight>
                <a:srgbClr val="FFFFFF"/>
              </a:highlight>
              <a:latin typeface="Arial Nova Cond" panose="020B0506020202020204" pitchFamily="34" charset="0"/>
            </a:endParaRPr>
          </a:p>
          <a:p>
            <a:pPr marL="285750" lvl="0" indent="-285750" algn="l" rtl="0">
              <a:spcBef>
                <a:spcPts val="0"/>
              </a:spcBef>
              <a:spcAft>
                <a:spcPts val="0"/>
              </a:spcAft>
              <a:buFont typeface="Arial" panose="020B0604020202020204" pitchFamily="34" charset="0"/>
              <a:buChar char="•"/>
            </a:pPr>
            <a:endParaRPr sz="2000" dirty="0">
              <a:latin typeface="Arial Nova Cond" panose="020B0506020202020204" pitchFamily="34" charset="0"/>
              <a:ea typeface="Calibri"/>
              <a:cs typeface="Calibri"/>
              <a:sym typeface="Calibri"/>
            </a:endParaRPr>
          </a:p>
        </p:txBody>
      </p:sp>
    </p:spTree>
    <p:extLst>
      <p:ext uri="{BB962C8B-B14F-4D97-AF65-F5344CB8AC3E}">
        <p14:creationId xmlns:p14="http://schemas.microsoft.com/office/powerpoint/2010/main" val="23358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C99469A4-843D-4BC8-D53F-154627D2FD60}"/>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Los avances de la técnica</a:t>
            </a:r>
            <a:endParaRPr lang="es-419" sz="1600" b="1" dirty="0">
              <a:solidFill>
                <a:srgbClr val="03396C"/>
              </a:solidFill>
            </a:endParaRPr>
          </a:p>
        </p:txBody>
      </p:sp>
      <p:pic>
        <p:nvPicPr>
          <p:cNvPr id="5" name="Picture 10" descr="Casete - Wikipedia, la enciclopedia libre">
            <a:extLst>
              <a:ext uri="{FF2B5EF4-FFF2-40B4-BE49-F238E27FC236}">
                <a16:creationId xmlns:a16="http://schemas.microsoft.com/office/drawing/2014/main" id="{DC698FE8-C8CF-0559-5ADA-922BAA8F4B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61510" y="3175274"/>
            <a:ext cx="1619106" cy="10214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efinición de disquete - Qué es, Significado y Concepto">
            <a:extLst>
              <a:ext uri="{FF2B5EF4-FFF2-40B4-BE49-F238E27FC236}">
                <a16:creationId xmlns:a16="http://schemas.microsoft.com/office/drawing/2014/main" id="{655B3D30-F4F7-46EB-6D22-5FE6A64CD9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962" y="1035526"/>
            <a:ext cx="2083618" cy="1854649"/>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a:extLst>
              <a:ext uri="{FF2B5EF4-FFF2-40B4-BE49-F238E27FC236}">
                <a16:creationId xmlns:a16="http://schemas.microsoft.com/office/drawing/2014/main" id="{31BA1FE4-78F4-2570-40D7-F13F95FCA171}"/>
              </a:ext>
            </a:extLst>
          </p:cNvPr>
          <p:cNvPicPr>
            <a:picLocks noChangeAspect="1"/>
          </p:cNvPicPr>
          <p:nvPr/>
        </p:nvPicPr>
        <p:blipFill>
          <a:blip r:embed="rId7"/>
          <a:stretch>
            <a:fillRect/>
          </a:stretch>
        </p:blipFill>
        <p:spPr>
          <a:xfrm>
            <a:off x="2336573" y="929284"/>
            <a:ext cx="2864475" cy="2062422"/>
          </a:xfrm>
          <a:prstGeom prst="rect">
            <a:avLst/>
          </a:prstGeom>
        </p:spPr>
      </p:pic>
      <p:pic>
        <p:nvPicPr>
          <p:cNvPr id="9" name="Imagen 8">
            <a:extLst>
              <a:ext uri="{FF2B5EF4-FFF2-40B4-BE49-F238E27FC236}">
                <a16:creationId xmlns:a16="http://schemas.microsoft.com/office/drawing/2014/main" id="{649098E3-274D-9501-A55E-DBDFB5CF5178}"/>
              </a:ext>
            </a:extLst>
          </p:cNvPr>
          <p:cNvPicPr>
            <a:picLocks noChangeAspect="1"/>
          </p:cNvPicPr>
          <p:nvPr/>
        </p:nvPicPr>
        <p:blipFill>
          <a:blip r:embed="rId8"/>
          <a:stretch>
            <a:fillRect/>
          </a:stretch>
        </p:blipFill>
        <p:spPr>
          <a:xfrm>
            <a:off x="7228769" y="842341"/>
            <a:ext cx="2841167" cy="2598377"/>
          </a:xfrm>
          <a:prstGeom prst="rect">
            <a:avLst/>
          </a:prstGeom>
        </p:spPr>
      </p:pic>
      <p:pic>
        <p:nvPicPr>
          <p:cNvPr id="10" name="Picture 8" descr="Alfombra vinílica disco de vinilo - TenVinilo">
            <a:extLst>
              <a:ext uri="{FF2B5EF4-FFF2-40B4-BE49-F238E27FC236}">
                <a16:creationId xmlns:a16="http://schemas.microsoft.com/office/drawing/2014/main" id="{4CB0FF39-896E-5F86-5BB7-E52F0EFCDB5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41569" y="2959417"/>
            <a:ext cx="1979671" cy="19796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2">
            <a:extLst>
              <a:ext uri="{FF2B5EF4-FFF2-40B4-BE49-F238E27FC236}">
                <a16:creationId xmlns:a16="http://schemas.microsoft.com/office/drawing/2014/main" id="{EF9561F1-1649-E8FE-328C-7EEC03352D8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46904" y="1179548"/>
            <a:ext cx="1619105" cy="16191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4" descr="Amazon.com: Reproductor Sony Walkman MP3 NWE39 Rojo : Electrónica">
            <a:extLst>
              <a:ext uri="{FF2B5EF4-FFF2-40B4-BE49-F238E27FC236}">
                <a16:creationId xmlns:a16="http://schemas.microsoft.com/office/drawing/2014/main" id="{CCDC9921-370B-ECBD-E6B0-0AA3E5C9E1CB}"/>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12841" y="3251238"/>
            <a:ext cx="1728166" cy="282078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6" descr="Spotify ≫ Qué es, para qué sirve y cómo funciona">
            <a:extLst>
              <a:ext uri="{FF2B5EF4-FFF2-40B4-BE49-F238E27FC236}">
                <a16:creationId xmlns:a16="http://schemas.microsoft.com/office/drawing/2014/main" id="{17FE0013-0B21-B151-E017-9D4626C871BB}"/>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6794" r="16865"/>
          <a:stretch/>
        </p:blipFill>
        <p:spPr bwMode="auto">
          <a:xfrm>
            <a:off x="9602336" y="3606762"/>
            <a:ext cx="2317971" cy="174700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8" descr="House of Marley">
            <a:extLst>
              <a:ext uri="{FF2B5EF4-FFF2-40B4-BE49-F238E27FC236}">
                <a16:creationId xmlns:a16="http://schemas.microsoft.com/office/drawing/2014/main" id="{B61460DC-DE45-FF24-AB43-9012332166FA}"/>
              </a:ext>
            </a:extLst>
          </p:cNvPr>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27666" b="27447"/>
          <a:stretch/>
        </p:blipFill>
        <p:spPr bwMode="auto">
          <a:xfrm>
            <a:off x="-52285" y="5021839"/>
            <a:ext cx="3151749" cy="141469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descr="El primer Walkman cambió para siempre la música en 1979 | Tecno">
            <a:extLst>
              <a:ext uri="{FF2B5EF4-FFF2-40B4-BE49-F238E27FC236}">
                <a16:creationId xmlns:a16="http://schemas.microsoft.com/office/drawing/2014/main" id="{54B135D5-EB88-2A69-3C6C-53C89BD8A048}"/>
              </a:ext>
            </a:extLst>
          </p:cNvPr>
          <p:cNvPicPr>
            <a:picLocks noChangeAspect="1" noChangeArrowheads="1"/>
          </p:cNvPicPr>
          <p:nvPr/>
        </p:nvPicPr>
        <p:blipFill rotWithShape="1">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22803" r="31549"/>
          <a:stretch/>
        </p:blipFill>
        <p:spPr bwMode="auto">
          <a:xfrm>
            <a:off x="3119976" y="4271068"/>
            <a:ext cx="1849823" cy="228418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descr="15 diseños icónicos de Sony Walkman de antaño: mirando hacia at">
            <a:extLst>
              <a:ext uri="{FF2B5EF4-FFF2-40B4-BE49-F238E27FC236}">
                <a16:creationId xmlns:a16="http://schemas.microsoft.com/office/drawing/2014/main" id="{E0F37296-3CAC-6808-EAE7-047A10B5B1C5}"/>
              </a:ext>
            </a:extLst>
          </p:cNvPr>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l="9450" t="7392" r="16837" b="7684"/>
          <a:stretch/>
        </p:blipFill>
        <p:spPr bwMode="auto">
          <a:xfrm>
            <a:off x="4969799" y="3866295"/>
            <a:ext cx="2951443" cy="2263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104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CE8948EC-70D6-0949-5033-7D625E002F21}"/>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Tipos de patente</a:t>
            </a:r>
            <a:endParaRPr lang="es-419" sz="1600" b="1" dirty="0">
              <a:solidFill>
                <a:srgbClr val="03396C"/>
              </a:solidFill>
            </a:endParaRPr>
          </a:p>
        </p:txBody>
      </p:sp>
      <p:pic>
        <p:nvPicPr>
          <p:cNvPr id="45" name="Imagen 44">
            <a:extLst>
              <a:ext uri="{FF2B5EF4-FFF2-40B4-BE49-F238E27FC236}">
                <a16:creationId xmlns:a16="http://schemas.microsoft.com/office/drawing/2014/main" id="{900A1A5D-66C0-DF45-5426-94A7BB549A95}"/>
              </a:ext>
            </a:extLst>
          </p:cNvPr>
          <p:cNvPicPr>
            <a:picLocks noChangeAspect="1"/>
          </p:cNvPicPr>
          <p:nvPr/>
        </p:nvPicPr>
        <p:blipFill>
          <a:blip r:embed="rId5"/>
          <a:stretch>
            <a:fillRect/>
          </a:stretch>
        </p:blipFill>
        <p:spPr>
          <a:xfrm>
            <a:off x="333293" y="1134483"/>
            <a:ext cx="11212890" cy="4927103"/>
          </a:xfrm>
          <a:prstGeom prst="rect">
            <a:avLst/>
          </a:prstGeom>
        </p:spPr>
      </p:pic>
    </p:spTree>
    <p:extLst>
      <p:ext uri="{BB962C8B-B14F-4D97-AF65-F5344CB8AC3E}">
        <p14:creationId xmlns:p14="http://schemas.microsoft.com/office/powerpoint/2010/main" val="17452384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94D83AC-4384-42D0-B8C8-380C8FCE3435}"/>
              </a:ext>
            </a:extLst>
          </p:cNvPr>
          <p:cNvSpPr/>
          <p:nvPr/>
        </p:nvSpPr>
        <p:spPr>
          <a:xfrm rot="20921100">
            <a:off x="-19724" y="-2203093"/>
            <a:ext cx="13808243" cy="8905023"/>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s-CL" sz="1400" kern="0">
              <a:solidFill>
                <a:prstClr val="white"/>
              </a:solidFill>
              <a:latin typeface="Arial"/>
              <a:sym typeface="Arial"/>
            </a:endParaRPr>
          </a:p>
        </p:txBody>
      </p:sp>
      <p:sp>
        <p:nvSpPr>
          <p:cNvPr id="4" name="Rectángulo 3">
            <a:extLst>
              <a:ext uri="{FF2B5EF4-FFF2-40B4-BE49-F238E27FC236}">
                <a16:creationId xmlns:a16="http://schemas.microsoft.com/office/drawing/2014/main" id="{9F3E382D-78EB-479C-B658-8A37918D18A4}"/>
              </a:ext>
            </a:extLst>
          </p:cNvPr>
          <p:cNvSpPr/>
          <p:nvPr/>
        </p:nvSpPr>
        <p:spPr>
          <a:xfrm rot="3039145">
            <a:off x="-4018951" y="2987370"/>
            <a:ext cx="10424296" cy="4309207"/>
          </a:xfrm>
          <a:prstGeom prst="rect">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s-CL" sz="1400" kern="0">
              <a:solidFill>
                <a:prstClr val="white"/>
              </a:solidFill>
              <a:latin typeface="Arial"/>
              <a:sym typeface="Arial"/>
            </a:endParaRPr>
          </a:p>
        </p:txBody>
      </p:sp>
      <p:pic>
        <p:nvPicPr>
          <p:cNvPr id="9226" name="Picture 2" descr="Ematris">
            <a:extLst>
              <a:ext uri="{FF2B5EF4-FFF2-40B4-BE49-F238E27FC236}">
                <a16:creationId xmlns:a16="http://schemas.microsoft.com/office/drawing/2014/main" id="{6804092F-1148-4A32-B7DD-90C3F70BA4BB}"/>
              </a:ext>
            </a:extLst>
          </p:cNvPr>
          <p:cNvPicPr>
            <a:picLocks noChangeAspect="1" noChangeArrowheads="1"/>
          </p:cNvPicPr>
          <p:nvPr/>
        </p:nvPicPr>
        <p:blipFill>
          <a:blip r:embed="rId3">
            <a:lum bright="70000" contrast="-70000"/>
            <a:extLst>
              <a:ext uri="{28A0092B-C50C-407E-A947-70E740481C1C}">
                <a14:useLocalDpi xmlns:a14="http://schemas.microsoft.com/office/drawing/2010/main"/>
              </a:ext>
            </a:extLst>
          </a:blip>
          <a:srcRect/>
          <a:stretch>
            <a:fillRect/>
          </a:stretch>
        </p:blipFill>
        <p:spPr bwMode="auto">
          <a:xfrm>
            <a:off x="4349811" y="523947"/>
            <a:ext cx="3492379" cy="165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empresas B_Naranja">
            <a:extLst>
              <a:ext uri="{FF2B5EF4-FFF2-40B4-BE49-F238E27FC236}">
                <a16:creationId xmlns:a16="http://schemas.microsoft.com/office/drawing/2014/main" id="{62728D38-5A49-4FA1-99B9-605D55377CB0}"/>
              </a:ext>
            </a:extLst>
          </p:cNvPr>
          <p:cNvPicPr>
            <a:picLocks noChangeAspect="1" noChangeArrowheads="1"/>
          </p:cNvPicPr>
          <p:nvPr/>
        </p:nvPicPr>
        <p:blipFill>
          <a:blip r:embed="rId4" cstate="screen">
            <a:biLevel thresh="25000"/>
            <a:extLst>
              <a:ext uri="{28A0092B-C50C-407E-A947-70E740481C1C}">
                <a14:useLocalDpi xmlns:a14="http://schemas.microsoft.com/office/drawing/2010/main"/>
              </a:ext>
            </a:extLst>
          </a:blip>
          <a:srcRect/>
          <a:stretch>
            <a:fillRect/>
          </a:stretch>
        </p:blipFill>
        <p:spPr bwMode="auto">
          <a:xfrm>
            <a:off x="8228222" y="922880"/>
            <a:ext cx="689623" cy="11452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Resultado de imagen para trayectoria icono">
            <a:extLst>
              <a:ext uri="{FF2B5EF4-FFF2-40B4-BE49-F238E27FC236}">
                <a16:creationId xmlns:a16="http://schemas.microsoft.com/office/drawing/2014/main" id="{FE040DA7-FFC9-449A-B253-56D62E072C1E}"/>
              </a:ext>
            </a:extLst>
          </p:cNvPr>
          <p:cNvPicPr>
            <a:picLocks noChangeAspect="1" noChangeArrowheads="1"/>
          </p:cNvPicPr>
          <p:nvPr/>
        </p:nvPicPr>
        <p:blipFill rotWithShape="1">
          <a:blip r:embed="rId5" cstate="screen">
            <a:lum bright="70000" contrast="-70000"/>
            <a:extLst>
              <a:ext uri="{28A0092B-C50C-407E-A947-70E740481C1C}">
                <a14:useLocalDpi xmlns:a14="http://schemas.microsoft.com/office/drawing/2010/main"/>
              </a:ext>
            </a:extLst>
          </a:blip>
          <a:srcRect/>
          <a:stretch/>
        </p:blipFill>
        <p:spPr bwMode="auto">
          <a:xfrm rot="14167935" flipV="1">
            <a:off x="-921965" y="3467523"/>
            <a:ext cx="4461105" cy="1847376"/>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a:extLst>
              <a:ext uri="{FF2B5EF4-FFF2-40B4-BE49-F238E27FC236}">
                <a16:creationId xmlns:a16="http://schemas.microsoft.com/office/drawing/2014/main" id="{C1D4FF2E-81CD-4681-92EB-291840BDA932}"/>
              </a:ext>
            </a:extLst>
          </p:cNvPr>
          <p:cNvSpPr/>
          <p:nvPr/>
        </p:nvSpPr>
        <p:spPr>
          <a:xfrm>
            <a:off x="0" y="0"/>
            <a:ext cx="12192000" cy="68580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s-CL" sz="1400" kern="0">
              <a:solidFill>
                <a:prstClr val="white"/>
              </a:solidFill>
              <a:latin typeface="Arial"/>
              <a:sym typeface="Arial"/>
            </a:endParaRPr>
          </a:p>
        </p:txBody>
      </p:sp>
      <p:cxnSp>
        <p:nvCxnSpPr>
          <p:cNvPr id="13" name="Conector recto 12">
            <a:extLst>
              <a:ext uri="{FF2B5EF4-FFF2-40B4-BE49-F238E27FC236}">
                <a16:creationId xmlns:a16="http://schemas.microsoft.com/office/drawing/2014/main" id="{74D10CFE-70EF-4792-94EA-503A83EA03D4}"/>
              </a:ext>
            </a:extLst>
          </p:cNvPr>
          <p:cNvCxnSpPr>
            <a:cxnSpLocks/>
          </p:cNvCxnSpPr>
          <p:nvPr/>
        </p:nvCxnSpPr>
        <p:spPr>
          <a:xfrm flipV="1">
            <a:off x="5369169" y="5556739"/>
            <a:ext cx="7901355" cy="1546576"/>
          </a:xfrm>
          <a:prstGeom prst="line">
            <a:avLst/>
          </a:prstGeom>
          <a:ln w="1016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63B11FEB-9019-404F-8677-EBDC93F876E4}"/>
              </a:ext>
            </a:extLst>
          </p:cNvPr>
          <p:cNvSpPr txBox="1"/>
          <p:nvPr/>
        </p:nvSpPr>
        <p:spPr>
          <a:xfrm>
            <a:off x="4283293" y="2916063"/>
            <a:ext cx="7476201" cy="1631216"/>
          </a:xfrm>
          <a:prstGeom prst="rect">
            <a:avLst/>
          </a:prstGeom>
          <a:noFill/>
        </p:spPr>
        <p:txBody>
          <a:bodyPr wrap="square" rtlCol="0">
            <a:spAutoFit/>
          </a:bodyPr>
          <a:lstStyle/>
          <a:p>
            <a:pPr defTabSz="1219170">
              <a:buClr>
                <a:srgbClr val="000000"/>
              </a:buClr>
            </a:pPr>
            <a:r>
              <a:rPr lang="es-CL" sz="2000" b="1" kern="0" dirty="0">
                <a:solidFill>
                  <a:prstClr val="white"/>
                </a:solidFill>
                <a:latin typeface="Arial Nova Cond" panose="020B0506020202020204" pitchFamily="34" charset="0"/>
                <a:cs typeface="Arial"/>
                <a:sym typeface="Arial"/>
              </a:rPr>
              <a:t>ematris </a:t>
            </a:r>
            <a:r>
              <a:rPr lang="es-CL" sz="2000" kern="0" dirty="0">
                <a:solidFill>
                  <a:prstClr val="white"/>
                </a:solidFill>
                <a:latin typeface="Arial Nova Cond" panose="020B0506020202020204" pitchFamily="34" charset="0"/>
                <a:cs typeface="Arial"/>
                <a:sym typeface="Arial"/>
              </a:rPr>
              <a:t>es una empresa consultora B especializada en apoyar a la ciencia, tecnología, innovación y emprendimiento. Busca servir a organizaciones de los sectores privado, público y académico acelerando sus procesos de desarrollo, innovación y aprendizaje a través de metodologías ágiles y colaborativas.</a:t>
            </a:r>
          </a:p>
        </p:txBody>
      </p:sp>
      <p:cxnSp>
        <p:nvCxnSpPr>
          <p:cNvPr id="14" name="Conector recto 13">
            <a:extLst>
              <a:ext uri="{FF2B5EF4-FFF2-40B4-BE49-F238E27FC236}">
                <a16:creationId xmlns:a16="http://schemas.microsoft.com/office/drawing/2014/main" id="{D30F4F41-C1ED-45B8-BD54-E1E4A3F18A6B}"/>
              </a:ext>
            </a:extLst>
          </p:cNvPr>
          <p:cNvCxnSpPr>
            <a:cxnSpLocks/>
          </p:cNvCxnSpPr>
          <p:nvPr/>
        </p:nvCxnSpPr>
        <p:spPr>
          <a:xfrm>
            <a:off x="4397109" y="5006105"/>
            <a:ext cx="680429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0736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4B4454A1-F32F-E6A2-F0F0-EE983FCD1709}"/>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Tramitación de una patente nacional</a:t>
            </a:r>
            <a:endParaRPr lang="es-419" sz="1600" b="1" dirty="0">
              <a:solidFill>
                <a:srgbClr val="03396C"/>
              </a:solidFill>
            </a:endParaRPr>
          </a:p>
        </p:txBody>
      </p:sp>
      <p:pic>
        <p:nvPicPr>
          <p:cNvPr id="9" name="Imagen 8">
            <a:extLst>
              <a:ext uri="{FF2B5EF4-FFF2-40B4-BE49-F238E27FC236}">
                <a16:creationId xmlns:a16="http://schemas.microsoft.com/office/drawing/2014/main" id="{EC38CABD-E096-1460-ED61-A4A2E7EC682C}"/>
              </a:ext>
            </a:extLst>
          </p:cNvPr>
          <p:cNvPicPr>
            <a:picLocks noChangeAspect="1"/>
          </p:cNvPicPr>
          <p:nvPr/>
        </p:nvPicPr>
        <p:blipFill>
          <a:blip r:embed="rId5"/>
          <a:stretch>
            <a:fillRect/>
          </a:stretch>
        </p:blipFill>
        <p:spPr>
          <a:xfrm>
            <a:off x="-1" y="1159289"/>
            <a:ext cx="12192001" cy="4235116"/>
          </a:xfrm>
          <a:prstGeom prst="rect">
            <a:avLst/>
          </a:prstGeom>
        </p:spPr>
      </p:pic>
      <p:sp>
        <p:nvSpPr>
          <p:cNvPr id="10" name="CuadroTexto 9">
            <a:extLst>
              <a:ext uri="{FF2B5EF4-FFF2-40B4-BE49-F238E27FC236}">
                <a16:creationId xmlns:a16="http://schemas.microsoft.com/office/drawing/2014/main" id="{AC6E3A7F-86B4-C913-71CB-C1814E291616}"/>
              </a:ext>
            </a:extLst>
          </p:cNvPr>
          <p:cNvSpPr txBox="1"/>
          <p:nvPr/>
        </p:nvSpPr>
        <p:spPr>
          <a:xfrm>
            <a:off x="-1" y="5674833"/>
            <a:ext cx="4409638" cy="307777"/>
          </a:xfrm>
          <a:prstGeom prst="rect">
            <a:avLst/>
          </a:prstGeom>
          <a:noFill/>
        </p:spPr>
        <p:txBody>
          <a:bodyPr wrap="square" rtlCol="0">
            <a:spAutoFit/>
          </a:bodyPr>
          <a:lstStyle/>
          <a:p>
            <a:r>
              <a:rPr lang="es-CL" dirty="0"/>
              <a:t>Los trámites se hacen en </a:t>
            </a:r>
            <a:r>
              <a:rPr lang="es-CL" dirty="0">
                <a:hlinkClick r:id="rId6"/>
              </a:rPr>
              <a:t>INAPI</a:t>
            </a:r>
            <a:endParaRPr lang="es-419" dirty="0"/>
          </a:p>
        </p:txBody>
      </p:sp>
    </p:spTree>
    <p:extLst>
      <p:ext uri="{BB962C8B-B14F-4D97-AF65-F5344CB8AC3E}">
        <p14:creationId xmlns:p14="http://schemas.microsoft.com/office/powerpoint/2010/main" val="417445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8BC4C5A9-AF2B-793B-CD4A-6D30323D8D54}"/>
              </a:ext>
            </a:extLst>
          </p:cNvPr>
          <p:cNvPicPr>
            <a:picLocks noChangeAspect="1"/>
          </p:cNvPicPr>
          <p:nvPr/>
        </p:nvPicPr>
        <p:blipFill>
          <a:blip r:embed="rId3"/>
          <a:stretch>
            <a:fillRect/>
          </a:stretch>
        </p:blipFill>
        <p:spPr>
          <a:xfrm>
            <a:off x="1178807" y="724973"/>
            <a:ext cx="10852391" cy="6006504"/>
          </a:xfrm>
          <a:prstGeom prst="rect">
            <a:avLst/>
          </a:prstGeom>
        </p:spPr>
      </p:pic>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4">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4B4454A1-F32F-E6A2-F0F0-EE983FCD1709}"/>
              </a:ext>
            </a:extLst>
          </p:cNvPr>
          <p:cNvSpPr txBox="1"/>
          <p:nvPr/>
        </p:nvSpPr>
        <p:spPr>
          <a:xfrm>
            <a:off x="-2" y="78641"/>
            <a:ext cx="9067801" cy="646331"/>
          </a:xfrm>
          <a:prstGeom prst="rect">
            <a:avLst/>
          </a:prstGeom>
          <a:noFill/>
        </p:spPr>
        <p:txBody>
          <a:bodyPr wrap="square" rtlCol="0">
            <a:spAutoFit/>
          </a:bodyPr>
          <a:lstStyle/>
          <a:p>
            <a:r>
              <a:rPr lang="es-CL" sz="3600" b="1" dirty="0">
                <a:solidFill>
                  <a:srgbClr val="03396C"/>
                </a:solidFill>
              </a:rPr>
              <a:t>Tramitación de una patente internacional</a:t>
            </a:r>
            <a:endParaRPr lang="es-419" sz="1600" b="1" dirty="0">
              <a:solidFill>
                <a:srgbClr val="03396C"/>
              </a:solidFill>
            </a:endParaRPr>
          </a:p>
        </p:txBody>
      </p:sp>
      <p:sp>
        <p:nvSpPr>
          <p:cNvPr id="8" name="Rectangle 23">
            <a:extLst>
              <a:ext uri="{FF2B5EF4-FFF2-40B4-BE49-F238E27FC236}">
                <a16:creationId xmlns:a16="http://schemas.microsoft.com/office/drawing/2014/main" id="{2B3C3361-2AE0-CFAA-530C-041EEAA5F267}"/>
              </a:ext>
            </a:extLst>
          </p:cNvPr>
          <p:cNvSpPr/>
          <p:nvPr/>
        </p:nvSpPr>
        <p:spPr>
          <a:xfrm>
            <a:off x="0" y="6543590"/>
            <a:ext cx="7355816" cy="338554"/>
          </a:xfrm>
          <a:prstGeom prst="rect">
            <a:avLst/>
          </a:prstGeom>
        </p:spPr>
        <p:txBody>
          <a:bodyPr wrap="square">
            <a:spAutoFit/>
          </a:bodyPr>
          <a:lstStyle/>
          <a:p>
            <a:r>
              <a:rPr lang="es-ES" sz="1600" dirty="0">
                <a:latin typeface="Arial Nova Cond" panose="020B0506020202020204" pitchFamily="34" charset="0"/>
              </a:rPr>
              <a:t>Fuente: Wipo.int 2022.</a:t>
            </a:r>
          </a:p>
        </p:txBody>
      </p:sp>
    </p:spTree>
    <p:extLst>
      <p:ext uri="{BB962C8B-B14F-4D97-AF65-F5344CB8AC3E}">
        <p14:creationId xmlns:p14="http://schemas.microsoft.com/office/powerpoint/2010/main" val="4268709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4B4454A1-F32F-E6A2-F0F0-EE983FCD1709}"/>
              </a:ext>
            </a:extLst>
          </p:cNvPr>
          <p:cNvSpPr txBox="1"/>
          <p:nvPr/>
        </p:nvSpPr>
        <p:spPr>
          <a:xfrm>
            <a:off x="-2" y="78641"/>
            <a:ext cx="9067801" cy="646331"/>
          </a:xfrm>
          <a:prstGeom prst="rect">
            <a:avLst/>
          </a:prstGeom>
          <a:noFill/>
        </p:spPr>
        <p:txBody>
          <a:bodyPr wrap="square" rtlCol="0">
            <a:spAutoFit/>
          </a:bodyPr>
          <a:lstStyle/>
          <a:p>
            <a:r>
              <a:rPr lang="es-CL" sz="3600" b="1" dirty="0">
                <a:solidFill>
                  <a:srgbClr val="03396C"/>
                </a:solidFill>
              </a:rPr>
              <a:t>Apoyo para patentar y realizar estrategia</a:t>
            </a:r>
            <a:endParaRPr lang="es-419" sz="1600" b="1" dirty="0">
              <a:solidFill>
                <a:srgbClr val="03396C"/>
              </a:solidFill>
            </a:endParaRPr>
          </a:p>
        </p:txBody>
      </p:sp>
      <p:sp>
        <p:nvSpPr>
          <p:cNvPr id="8" name="Rectangle 23">
            <a:extLst>
              <a:ext uri="{FF2B5EF4-FFF2-40B4-BE49-F238E27FC236}">
                <a16:creationId xmlns:a16="http://schemas.microsoft.com/office/drawing/2014/main" id="{2B3C3361-2AE0-CFAA-530C-041EEAA5F267}"/>
              </a:ext>
            </a:extLst>
          </p:cNvPr>
          <p:cNvSpPr/>
          <p:nvPr/>
        </p:nvSpPr>
        <p:spPr>
          <a:xfrm>
            <a:off x="0" y="6543590"/>
            <a:ext cx="7355816" cy="338554"/>
          </a:xfrm>
          <a:prstGeom prst="rect">
            <a:avLst/>
          </a:prstGeom>
        </p:spPr>
        <p:txBody>
          <a:bodyPr wrap="square">
            <a:spAutoFit/>
          </a:bodyPr>
          <a:lstStyle/>
          <a:p>
            <a:r>
              <a:rPr lang="es-ES" sz="1600" dirty="0">
                <a:latin typeface="Arial Nova Cond" panose="020B0506020202020204" pitchFamily="34" charset="0"/>
              </a:rPr>
              <a:t>Fuente: Wipo.int 2022.</a:t>
            </a:r>
          </a:p>
        </p:txBody>
      </p:sp>
      <p:sp>
        <p:nvSpPr>
          <p:cNvPr id="6" name="CuadroTexto 5">
            <a:extLst>
              <a:ext uri="{FF2B5EF4-FFF2-40B4-BE49-F238E27FC236}">
                <a16:creationId xmlns:a16="http://schemas.microsoft.com/office/drawing/2014/main" id="{403E2319-297D-7C5E-FE07-38CADB4F085B}"/>
              </a:ext>
            </a:extLst>
          </p:cNvPr>
          <p:cNvSpPr txBox="1"/>
          <p:nvPr/>
        </p:nvSpPr>
        <p:spPr>
          <a:xfrm>
            <a:off x="1230284" y="1756454"/>
            <a:ext cx="5951912" cy="646331"/>
          </a:xfrm>
          <a:prstGeom prst="rect">
            <a:avLst/>
          </a:prstGeom>
          <a:noFill/>
        </p:spPr>
        <p:txBody>
          <a:bodyPr wrap="square" rtlCol="0">
            <a:spAutoFit/>
          </a:bodyPr>
          <a:lstStyle/>
          <a:p>
            <a:r>
              <a:rPr lang="es-CL" sz="3600" b="1" dirty="0"/>
              <a:t>OTL</a:t>
            </a:r>
          </a:p>
        </p:txBody>
      </p:sp>
    </p:spTree>
    <p:extLst>
      <p:ext uri="{BB962C8B-B14F-4D97-AF65-F5344CB8AC3E}">
        <p14:creationId xmlns:p14="http://schemas.microsoft.com/office/powerpoint/2010/main" val="3580443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a:extLst>
              <a:ext uri="{FF2B5EF4-FFF2-40B4-BE49-F238E27FC236}">
                <a16:creationId xmlns:a16="http://schemas.microsoft.com/office/drawing/2014/main" id="{A4D5E3FC-699E-2077-A99E-A3156D5B3CFE}"/>
              </a:ext>
            </a:extLst>
          </p:cNvPr>
          <p:cNvSpPr/>
          <p:nvPr/>
        </p:nvSpPr>
        <p:spPr>
          <a:xfrm>
            <a:off x="1" y="0"/>
            <a:ext cx="3296652"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CL" sz="1350" kern="1200">
              <a:solidFill>
                <a:prstClr val="white"/>
              </a:solidFill>
              <a:latin typeface="Calibri" panose="020F0502020204030204"/>
            </a:endParaRPr>
          </a:p>
        </p:txBody>
      </p:sp>
      <p:pic>
        <p:nvPicPr>
          <p:cNvPr id="7" name="Picture 2">
            <a:extLst>
              <a:ext uri="{FF2B5EF4-FFF2-40B4-BE49-F238E27FC236}">
                <a16:creationId xmlns:a16="http://schemas.microsoft.com/office/drawing/2014/main" id="{21738EF3-48E0-C585-A413-75AAB5812F98}"/>
              </a:ext>
            </a:extLst>
          </p:cNvPr>
          <p:cNvPicPr>
            <a:picLocks noChangeAspect="1"/>
          </p:cNvPicPr>
          <p:nvPr/>
        </p:nvPicPr>
        <p:blipFill>
          <a:blip r:embed="rId5">
            <a:clrChange>
              <a:clrFrom>
                <a:srgbClr val="FFFFFF"/>
              </a:clrFrom>
              <a:clrTo>
                <a:srgbClr val="FFFFFF">
                  <a:alpha val="0"/>
                </a:srgbClr>
              </a:clrTo>
            </a:clrChange>
            <a:lum bright="70000" contrast="-70000"/>
          </a:blip>
          <a:stretch>
            <a:fillRect/>
          </a:stretch>
        </p:blipFill>
        <p:spPr>
          <a:xfrm rot="19287700">
            <a:off x="1010494" y="40884"/>
            <a:ext cx="1406074" cy="1406074"/>
          </a:xfrm>
          <a:prstGeom prst="rect">
            <a:avLst/>
          </a:prstGeom>
        </p:spPr>
      </p:pic>
      <p:sp>
        <p:nvSpPr>
          <p:cNvPr id="8" name="CuadroTexto 7">
            <a:extLst>
              <a:ext uri="{FF2B5EF4-FFF2-40B4-BE49-F238E27FC236}">
                <a16:creationId xmlns:a16="http://schemas.microsoft.com/office/drawing/2014/main" id="{9F477F03-A968-FE05-CFED-32C1C1B34602}"/>
              </a:ext>
            </a:extLst>
          </p:cNvPr>
          <p:cNvSpPr txBox="1"/>
          <p:nvPr/>
        </p:nvSpPr>
        <p:spPr>
          <a:xfrm>
            <a:off x="209593" y="1772854"/>
            <a:ext cx="2731574" cy="369332"/>
          </a:xfrm>
          <a:prstGeom prst="rect">
            <a:avLst/>
          </a:prstGeom>
          <a:noFill/>
        </p:spPr>
        <p:txBody>
          <a:bodyPr wrap="square" rtlCol="0">
            <a:spAutoFit/>
          </a:bodyPr>
          <a:lstStyle/>
          <a:p>
            <a:pPr algn="ctr" defTabSz="685800">
              <a:buClrTx/>
              <a:defRPr/>
            </a:pPr>
            <a:r>
              <a:rPr lang="es-CL" kern="1200" dirty="0">
                <a:solidFill>
                  <a:prstClr val="white"/>
                </a:solidFill>
                <a:latin typeface="Arial Black" panose="020B0A04020102020204" pitchFamily="34" charset="0"/>
                <a:ea typeface="+mn-ea"/>
                <a:cs typeface="+mn-cs"/>
              </a:rPr>
              <a:t>Actividad </a:t>
            </a:r>
          </a:p>
        </p:txBody>
      </p:sp>
      <p:pic>
        <p:nvPicPr>
          <p:cNvPr id="9" name="Picture 4" descr="Resultado de imagen para fast times icon">
            <a:extLst>
              <a:ext uri="{FF2B5EF4-FFF2-40B4-BE49-F238E27FC236}">
                <a16:creationId xmlns:a16="http://schemas.microsoft.com/office/drawing/2014/main" id="{5FAB926E-FC8B-2AF1-24F7-75BCB8262DA5}"/>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721014" y="4210801"/>
            <a:ext cx="1708733" cy="170873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559CAF58-38E8-529B-842F-42584E456304}"/>
              </a:ext>
            </a:extLst>
          </p:cNvPr>
          <p:cNvSpPr txBox="1"/>
          <p:nvPr/>
        </p:nvSpPr>
        <p:spPr>
          <a:xfrm>
            <a:off x="269362" y="3915040"/>
            <a:ext cx="2731574" cy="369332"/>
          </a:xfrm>
          <a:prstGeom prst="rect">
            <a:avLst/>
          </a:prstGeom>
          <a:noFill/>
        </p:spPr>
        <p:txBody>
          <a:bodyPr wrap="square" rtlCol="0">
            <a:spAutoFit/>
          </a:bodyPr>
          <a:lstStyle/>
          <a:p>
            <a:pPr algn="ctr" defTabSz="685800">
              <a:buClrTx/>
              <a:defRPr/>
            </a:pPr>
            <a:r>
              <a:rPr lang="es-CL" kern="1200" dirty="0">
                <a:solidFill>
                  <a:prstClr val="white"/>
                </a:solidFill>
                <a:latin typeface="Arial Black" panose="020B0A04020102020204" pitchFamily="34" charset="0"/>
              </a:rPr>
              <a:t>5 Minutos</a:t>
            </a:r>
          </a:p>
        </p:txBody>
      </p:sp>
      <p:sp>
        <p:nvSpPr>
          <p:cNvPr id="11" name="CuadroTexto 10">
            <a:extLst>
              <a:ext uri="{FF2B5EF4-FFF2-40B4-BE49-F238E27FC236}">
                <a16:creationId xmlns:a16="http://schemas.microsoft.com/office/drawing/2014/main" id="{A9E4CF88-C4A4-FD00-38FA-FFF845759078}"/>
              </a:ext>
            </a:extLst>
          </p:cNvPr>
          <p:cNvSpPr txBox="1"/>
          <p:nvPr/>
        </p:nvSpPr>
        <p:spPr>
          <a:xfrm>
            <a:off x="378845" y="2481295"/>
            <a:ext cx="2917808" cy="923330"/>
          </a:xfrm>
          <a:prstGeom prst="rect">
            <a:avLst/>
          </a:prstGeom>
          <a:noFill/>
        </p:spPr>
        <p:txBody>
          <a:bodyPr wrap="square" rtlCol="0">
            <a:spAutoFit/>
          </a:bodyPr>
          <a:lstStyle/>
          <a:p>
            <a:pPr defTabSz="685800">
              <a:buClrTx/>
              <a:defRPr/>
            </a:pPr>
            <a:r>
              <a:rPr lang="es-CL" dirty="0">
                <a:solidFill>
                  <a:prstClr val="white"/>
                </a:solidFill>
                <a:latin typeface="Arial Nova" panose="020B0504020202020204" pitchFamily="34" charset="0"/>
              </a:rPr>
              <a:t>En base a sus propias investigaciones o un proyecto propio…</a:t>
            </a:r>
            <a:endParaRPr lang="es-CL" kern="1200" dirty="0">
              <a:solidFill>
                <a:prstClr val="white"/>
              </a:solidFill>
              <a:latin typeface="Arial Nova" panose="020B0504020202020204" pitchFamily="34" charset="0"/>
              <a:ea typeface="+mn-ea"/>
              <a:cs typeface="+mn-cs"/>
            </a:endParaRPr>
          </a:p>
        </p:txBody>
      </p:sp>
      <p:sp>
        <p:nvSpPr>
          <p:cNvPr id="12" name="Google Shape;427;p9">
            <a:extLst>
              <a:ext uri="{FF2B5EF4-FFF2-40B4-BE49-F238E27FC236}">
                <a16:creationId xmlns:a16="http://schemas.microsoft.com/office/drawing/2014/main" id="{7F70C2EB-A035-E0EC-669E-72E0268B33DC}"/>
              </a:ext>
            </a:extLst>
          </p:cNvPr>
          <p:cNvSpPr txBox="1"/>
          <p:nvPr/>
        </p:nvSpPr>
        <p:spPr>
          <a:xfrm>
            <a:off x="3914782" y="2915454"/>
            <a:ext cx="7542570" cy="95406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s-CL" sz="2800" b="1" i="0" u="none" strike="noStrike" cap="none" dirty="0">
                <a:solidFill>
                  <a:srgbClr val="000000"/>
                </a:solidFill>
                <a:latin typeface="Arial Nova" panose="020B0504020202020204" pitchFamily="34" charset="0"/>
                <a:sym typeface="Arial"/>
              </a:rPr>
              <a:t>¿Tienen ideas, proyectos o tecnologías que creen son </a:t>
            </a:r>
            <a:r>
              <a:rPr lang="es-CL" sz="2800" b="1" i="0" u="none" strike="noStrike" cap="none" dirty="0">
                <a:solidFill>
                  <a:schemeClr val="accent5"/>
                </a:solidFill>
                <a:latin typeface="Arial Nova" panose="020B0504020202020204" pitchFamily="34" charset="0"/>
                <a:sym typeface="Arial"/>
              </a:rPr>
              <a:t>susceptibles de patentar</a:t>
            </a:r>
            <a:r>
              <a:rPr lang="es-CL" sz="2800" b="1" i="0" u="none" strike="noStrike" cap="none" dirty="0">
                <a:solidFill>
                  <a:srgbClr val="000000"/>
                </a:solidFill>
                <a:latin typeface="Arial Nova" panose="020B0504020202020204" pitchFamily="34" charset="0"/>
                <a:sym typeface="Arial"/>
              </a:rPr>
              <a:t>?</a:t>
            </a:r>
            <a:endParaRPr sz="2800" b="1" dirty="0">
              <a:latin typeface="Arial Nova" panose="020B0504020202020204" pitchFamily="34" charset="0"/>
            </a:endParaRPr>
          </a:p>
        </p:txBody>
      </p:sp>
    </p:spTree>
    <p:extLst>
      <p:ext uri="{BB962C8B-B14F-4D97-AF65-F5344CB8AC3E}">
        <p14:creationId xmlns:p14="http://schemas.microsoft.com/office/powerpoint/2010/main" val="40099033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0C78915-3247-CF78-BE7E-9E5595BCF57B}"/>
              </a:ext>
            </a:extLst>
          </p:cNvPr>
          <p:cNvSpPr txBox="1"/>
          <p:nvPr/>
        </p:nvSpPr>
        <p:spPr>
          <a:xfrm>
            <a:off x="468070" y="0"/>
            <a:ext cx="7964130" cy="769441"/>
          </a:xfrm>
          <a:prstGeom prst="rect">
            <a:avLst/>
          </a:prstGeom>
          <a:noFill/>
        </p:spPr>
        <p:txBody>
          <a:bodyPr wrap="square" rtlCol="0">
            <a:spAutoFit/>
          </a:bodyPr>
          <a:lstStyle/>
          <a:p>
            <a:r>
              <a:rPr lang="es-CL" sz="4400" b="1" dirty="0" err="1">
                <a:solidFill>
                  <a:srgbClr val="03396C"/>
                </a:solidFill>
              </a:rPr>
              <a:t>Go</a:t>
            </a:r>
            <a:r>
              <a:rPr lang="es-CL" sz="4400" b="1" dirty="0">
                <a:solidFill>
                  <a:srgbClr val="03396C"/>
                </a:solidFill>
              </a:rPr>
              <a:t> </a:t>
            </a:r>
            <a:r>
              <a:rPr lang="es-CL" sz="4400" b="1" dirty="0" err="1">
                <a:solidFill>
                  <a:srgbClr val="03396C"/>
                </a:solidFill>
              </a:rPr>
              <a:t>to</a:t>
            </a:r>
            <a:r>
              <a:rPr lang="es-CL" sz="4400" b="1" dirty="0">
                <a:solidFill>
                  <a:srgbClr val="03396C"/>
                </a:solidFill>
              </a:rPr>
              <a:t> Market</a:t>
            </a:r>
            <a:endParaRPr lang="es-419" sz="2000" b="1" dirty="0">
              <a:solidFill>
                <a:srgbClr val="03396C"/>
              </a:solidFill>
            </a:endParaRPr>
          </a:p>
        </p:txBody>
      </p:sp>
      <p:sp>
        <p:nvSpPr>
          <p:cNvPr id="11" name="Title 1">
            <a:extLst>
              <a:ext uri="{FF2B5EF4-FFF2-40B4-BE49-F238E27FC236}">
                <a16:creationId xmlns:a16="http://schemas.microsoft.com/office/drawing/2014/main" id="{8B80DDC9-1B3B-887E-EAA5-5606359A719B}"/>
              </a:ext>
            </a:extLst>
          </p:cNvPr>
          <p:cNvSpPr txBox="1">
            <a:spLocks/>
          </p:cNvSpPr>
          <p:nvPr/>
        </p:nvSpPr>
        <p:spPr>
          <a:xfrm>
            <a:off x="739932" y="2414710"/>
            <a:ext cx="10144377" cy="2158397"/>
          </a:xfrm>
          <a:prstGeom prst="rect">
            <a:avLst/>
          </a:prstGeom>
          <a:ln>
            <a:noFill/>
          </a:ln>
        </p:spPr>
        <p:txBody>
          <a:bodyPr vert="horz" lIns="68580" tIns="34290" rIns="68580" bIns="34290" rtlCol="0" anchor="ctr">
            <a:noAutofit/>
          </a:bodyPr>
          <a:lstStyle>
            <a:lvl1pPr algn="l" defTabSz="457200" rtl="0" eaLnBrk="1" latinLnBrk="0" hangingPunct="1">
              <a:spcBef>
                <a:spcPct val="0"/>
              </a:spcBef>
              <a:buNone/>
              <a:defRPr sz="5400" kern="1200">
                <a:solidFill>
                  <a:schemeClr val="tx1"/>
                </a:solidFill>
                <a:latin typeface="+mj-lt"/>
                <a:ea typeface="+mj-ea"/>
                <a:cs typeface="+mj-cs"/>
              </a:defRPr>
            </a:lvl1pPr>
          </a:lstStyle>
          <a:p>
            <a:pPr algn="ctr" defTabSz="342900">
              <a:buClrTx/>
              <a:defRPr/>
            </a:pPr>
            <a:r>
              <a:rPr lang="es-CL" sz="4400" dirty="0">
                <a:solidFill>
                  <a:schemeClr val="accent3">
                    <a:lumMod val="75000"/>
                  </a:schemeClr>
                </a:solidFill>
                <a:latin typeface="Franklin Gothic Demi" panose="020B0703020102020204" pitchFamily="34" charset="0"/>
              </a:rPr>
              <a:t>La</a:t>
            </a:r>
            <a:r>
              <a:rPr lang="es-CL" sz="4400" dirty="0">
                <a:latin typeface="Franklin Gothic Demi" panose="020B0703020102020204" pitchFamily="34" charset="0"/>
              </a:rPr>
              <a:t> </a:t>
            </a:r>
            <a:r>
              <a:rPr lang="es-CL" sz="4400" dirty="0">
                <a:solidFill>
                  <a:srgbClr val="0070C0"/>
                </a:solidFill>
                <a:latin typeface="Franklin Gothic Demi" panose="020B0703020102020204" pitchFamily="34" charset="0"/>
              </a:rPr>
              <a:t>Estrategia</a:t>
            </a:r>
            <a:r>
              <a:rPr lang="es-CL" sz="4400" dirty="0">
                <a:latin typeface="Franklin Gothic Demi" panose="020B0703020102020204" pitchFamily="34" charset="0"/>
              </a:rPr>
              <a:t> </a:t>
            </a:r>
            <a:r>
              <a:rPr lang="es-CL" sz="4400" dirty="0">
                <a:solidFill>
                  <a:schemeClr val="accent3">
                    <a:lumMod val="75000"/>
                  </a:schemeClr>
                </a:solidFill>
                <a:latin typeface="Franklin Gothic Demi" panose="020B0703020102020204" pitchFamily="34" charset="0"/>
              </a:rPr>
              <a:t>para abordar el Mercado</a:t>
            </a:r>
          </a:p>
        </p:txBody>
      </p:sp>
    </p:spTree>
    <p:extLst>
      <p:ext uri="{BB962C8B-B14F-4D97-AF65-F5344CB8AC3E}">
        <p14:creationId xmlns:p14="http://schemas.microsoft.com/office/powerpoint/2010/main" val="3311246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ADAB24C1-B931-4430-0630-A295A1019A5A}"/>
              </a:ext>
            </a:extLst>
          </p:cNvPr>
          <p:cNvSpPr txBox="1"/>
          <p:nvPr/>
        </p:nvSpPr>
        <p:spPr>
          <a:xfrm>
            <a:off x="604911" y="78641"/>
            <a:ext cx="7359218" cy="646331"/>
          </a:xfrm>
          <a:prstGeom prst="rect">
            <a:avLst/>
          </a:prstGeom>
          <a:noFill/>
        </p:spPr>
        <p:txBody>
          <a:bodyPr wrap="square" rtlCol="0">
            <a:spAutoFit/>
          </a:bodyPr>
          <a:lstStyle/>
          <a:p>
            <a:r>
              <a:rPr lang="es-CL" sz="3600" b="1" dirty="0">
                <a:solidFill>
                  <a:srgbClr val="03396C"/>
                </a:solidFill>
              </a:rPr>
              <a:t>¿Cómo entender la estrategia?</a:t>
            </a:r>
            <a:endParaRPr lang="es-419" sz="1600" b="1" dirty="0">
              <a:solidFill>
                <a:srgbClr val="03396C"/>
              </a:solidFill>
            </a:endParaRPr>
          </a:p>
        </p:txBody>
      </p:sp>
      <p:pic>
        <p:nvPicPr>
          <p:cNvPr id="8" name="Imagen 7">
            <a:extLst>
              <a:ext uri="{FF2B5EF4-FFF2-40B4-BE49-F238E27FC236}">
                <a16:creationId xmlns:a16="http://schemas.microsoft.com/office/drawing/2014/main" id="{0EEF82D8-592C-9692-2E10-5751587C9C83}"/>
              </a:ext>
            </a:extLst>
          </p:cNvPr>
          <p:cNvPicPr>
            <a:picLocks noChangeAspect="1"/>
          </p:cNvPicPr>
          <p:nvPr/>
        </p:nvPicPr>
        <p:blipFill>
          <a:blip r:embed="rId5"/>
          <a:stretch>
            <a:fillRect/>
          </a:stretch>
        </p:blipFill>
        <p:spPr>
          <a:xfrm>
            <a:off x="1" y="1134364"/>
            <a:ext cx="12192000" cy="5016733"/>
          </a:xfrm>
          <a:prstGeom prst="rect">
            <a:avLst/>
          </a:prstGeom>
        </p:spPr>
      </p:pic>
    </p:spTree>
    <p:extLst>
      <p:ext uri="{BB962C8B-B14F-4D97-AF65-F5344CB8AC3E}">
        <p14:creationId xmlns:p14="http://schemas.microsoft.com/office/powerpoint/2010/main" val="38015319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ADAB24C1-B931-4430-0630-A295A1019A5A}"/>
              </a:ext>
            </a:extLst>
          </p:cNvPr>
          <p:cNvSpPr txBox="1"/>
          <p:nvPr/>
        </p:nvSpPr>
        <p:spPr>
          <a:xfrm>
            <a:off x="554684" y="154213"/>
            <a:ext cx="7387354" cy="646331"/>
          </a:xfrm>
          <a:prstGeom prst="rect">
            <a:avLst/>
          </a:prstGeom>
          <a:noFill/>
        </p:spPr>
        <p:txBody>
          <a:bodyPr wrap="square" rtlCol="0">
            <a:spAutoFit/>
          </a:bodyPr>
          <a:lstStyle/>
          <a:p>
            <a:r>
              <a:rPr lang="es-CL" sz="3600" b="1" dirty="0">
                <a:solidFill>
                  <a:srgbClr val="03396C"/>
                </a:solidFill>
              </a:rPr>
              <a:t>¿Cuál es mi propósito?</a:t>
            </a:r>
            <a:endParaRPr lang="es-419" sz="1600" b="1" dirty="0">
              <a:solidFill>
                <a:srgbClr val="03396C"/>
              </a:solidFill>
            </a:endParaRPr>
          </a:p>
        </p:txBody>
      </p:sp>
      <p:sp>
        <p:nvSpPr>
          <p:cNvPr id="5" name="CuadroTexto 4">
            <a:extLst>
              <a:ext uri="{FF2B5EF4-FFF2-40B4-BE49-F238E27FC236}">
                <a16:creationId xmlns:a16="http://schemas.microsoft.com/office/drawing/2014/main" id="{6581099D-9DA1-B974-CFE6-99F9A5E269C0}"/>
              </a:ext>
            </a:extLst>
          </p:cNvPr>
          <p:cNvSpPr txBox="1"/>
          <p:nvPr/>
        </p:nvSpPr>
        <p:spPr>
          <a:xfrm>
            <a:off x="869952" y="3096492"/>
            <a:ext cx="4735704" cy="2308324"/>
          </a:xfrm>
          <a:prstGeom prst="rect">
            <a:avLst/>
          </a:prstGeom>
          <a:solidFill>
            <a:schemeClr val="bg2"/>
          </a:solidFill>
          <a:ln>
            <a:solidFill>
              <a:schemeClr val="accent1"/>
            </a:solidFill>
          </a:ln>
        </p:spPr>
        <p:txBody>
          <a:bodyPr wrap="square" rtlCol="0">
            <a:spAutoFit/>
          </a:bodyPr>
          <a:lstStyle/>
          <a:p>
            <a:pPr algn="ctr"/>
            <a:r>
              <a:rPr lang="es-CL" sz="2400" dirty="0">
                <a:effectLst/>
                <a:latin typeface="Arial Nova Cond" panose="020B0506020202020204" pitchFamily="34" charset="0"/>
                <a:ea typeface="MS Mincho" panose="02020609040205080304" pitchFamily="49" charset="-128"/>
                <a:cs typeface="Times New Roman" panose="02020603050405020304" pitchFamily="18" charset="0"/>
              </a:rPr>
              <a:t>Tienen como propósito ir en beneficio de la comunidad o de algún sector de ella, y que además </a:t>
            </a:r>
            <a:r>
              <a:rPr lang="es-CL" sz="2400" u="sng" dirty="0">
                <a:effectLst/>
                <a:latin typeface="Arial Nova Cond" panose="020B0506020202020204" pitchFamily="34" charset="0"/>
                <a:ea typeface="MS Mincho" panose="02020609040205080304" pitchFamily="49" charset="-128"/>
                <a:cs typeface="Times New Roman" panose="02020603050405020304" pitchFamily="18" charset="0"/>
              </a:rPr>
              <a:t>no podrán</a:t>
            </a:r>
            <a:r>
              <a:rPr lang="es-CL" sz="2400" dirty="0">
                <a:effectLst/>
                <a:latin typeface="Arial Nova Cond" panose="020B0506020202020204" pitchFamily="34" charset="0"/>
                <a:ea typeface="MS Mincho" panose="02020609040205080304" pitchFamily="49" charset="-128"/>
                <a:cs typeface="Times New Roman" panose="02020603050405020304" pitchFamily="18" charset="0"/>
              </a:rPr>
              <a:t> ser apropiables por agentes individuales con fines comerciales.</a:t>
            </a:r>
          </a:p>
          <a:p>
            <a:pPr algn="ctr"/>
            <a:endParaRPr lang="es-CL" sz="2400" dirty="0">
              <a:latin typeface="Arial Nova Cond" panose="020B0506020202020204" pitchFamily="34" charset="0"/>
            </a:endParaRPr>
          </a:p>
        </p:txBody>
      </p:sp>
      <p:sp>
        <p:nvSpPr>
          <p:cNvPr id="6" name="CuadroTexto 5">
            <a:extLst>
              <a:ext uri="{FF2B5EF4-FFF2-40B4-BE49-F238E27FC236}">
                <a16:creationId xmlns:a16="http://schemas.microsoft.com/office/drawing/2014/main" id="{FE8F7343-ABD2-E204-433C-5B8313C25B23}"/>
              </a:ext>
            </a:extLst>
          </p:cNvPr>
          <p:cNvSpPr txBox="1"/>
          <p:nvPr/>
        </p:nvSpPr>
        <p:spPr>
          <a:xfrm>
            <a:off x="6256599" y="3096492"/>
            <a:ext cx="4735704" cy="2308324"/>
          </a:xfrm>
          <a:prstGeom prst="rect">
            <a:avLst/>
          </a:prstGeom>
          <a:solidFill>
            <a:schemeClr val="bg2"/>
          </a:solidFill>
          <a:ln>
            <a:solidFill>
              <a:schemeClr val="accent2"/>
            </a:solidFill>
          </a:ln>
        </p:spPr>
        <p:txBody>
          <a:bodyPr wrap="square" rtlCol="0">
            <a:spAutoFit/>
          </a:bodyPr>
          <a:lstStyle/>
          <a:p>
            <a:pPr algn="ctr"/>
            <a:r>
              <a:rPr lang="es-CL" sz="2400" dirty="0">
                <a:effectLst/>
                <a:latin typeface="Arial Nova Cond" panose="020B0506020202020204" pitchFamily="34" charset="0"/>
                <a:ea typeface="MS Mincho" panose="02020609040205080304" pitchFamily="49" charset="-128"/>
                <a:cs typeface="Times New Roman" panose="02020603050405020304" pitchFamily="18" charset="0"/>
              </a:rPr>
              <a:t>Proyectos que tienen como objetivo desarrollar un producto, proceso o servicio que se aplicará en algún sector productivo, buscando impacto económico en los mercados. </a:t>
            </a:r>
          </a:p>
          <a:p>
            <a:pPr algn="ctr"/>
            <a:endParaRPr lang="es-CL" sz="2400" dirty="0">
              <a:latin typeface="Arial Nova Cond" panose="020B0506020202020204" pitchFamily="34" charset="0"/>
            </a:endParaRPr>
          </a:p>
        </p:txBody>
      </p:sp>
      <p:sp>
        <p:nvSpPr>
          <p:cNvPr id="7" name="CuadroTexto 6">
            <a:extLst>
              <a:ext uri="{FF2B5EF4-FFF2-40B4-BE49-F238E27FC236}">
                <a16:creationId xmlns:a16="http://schemas.microsoft.com/office/drawing/2014/main" id="{7C5539B4-A7B1-8927-E4A7-698901E3F599}"/>
              </a:ext>
            </a:extLst>
          </p:cNvPr>
          <p:cNvSpPr txBox="1"/>
          <p:nvPr/>
        </p:nvSpPr>
        <p:spPr>
          <a:xfrm>
            <a:off x="869952" y="1757664"/>
            <a:ext cx="4735704" cy="1200329"/>
          </a:xfrm>
          <a:prstGeom prst="rect">
            <a:avLst/>
          </a:prstGeom>
          <a:noFill/>
          <a:ln>
            <a:noFill/>
          </a:ln>
        </p:spPr>
        <p:txBody>
          <a:bodyPr wrap="square" rtlCol="0">
            <a:spAutoFit/>
          </a:bodyPr>
          <a:lstStyle/>
          <a:p>
            <a:pPr algn="ctr"/>
            <a:r>
              <a:rPr lang="es-CL" sz="3600" b="1" dirty="0">
                <a:solidFill>
                  <a:schemeClr val="accent1"/>
                </a:solidFill>
                <a:effectLst/>
                <a:latin typeface="Arial Nova Cond" panose="020B0506020202020204" pitchFamily="34" charset="0"/>
                <a:ea typeface="MS Mincho" panose="02020609040205080304" pitchFamily="49" charset="-128"/>
                <a:cs typeface="Times New Roman" panose="02020603050405020304" pitchFamily="18" charset="0"/>
              </a:rPr>
              <a:t>Bienes públicos</a:t>
            </a:r>
          </a:p>
          <a:p>
            <a:pPr algn="ctr"/>
            <a:endParaRPr lang="es-CL" sz="3600" b="1" dirty="0">
              <a:solidFill>
                <a:schemeClr val="accent1"/>
              </a:solidFill>
              <a:latin typeface="Arial Nova Cond" panose="020B0506020202020204" pitchFamily="34" charset="0"/>
            </a:endParaRPr>
          </a:p>
        </p:txBody>
      </p:sp>
      <p:sp>
        <p:nvSpPr>
          <p:cNvPr id="9" name="CuadroTexto 8">
            <a:extLst>
              <a:ext uri="{FF2B5EF4-FFF2-40B4-BE49-F238E27FC236}">
                <a16:creationId xmlns:a16="http://schemas.microsoft.com/office/drawing/2014/main" id="{394CF862-182B-768A-BEFC-781A21454A83}"/>
              </a:ext>
            </a:extLst>
          </p:cNvPr>
          <p:cNvSpPr txBox="1"/>
          <p:nvPr/>
        </p:nvSpPr>
        <p:spPr>
          <a:xfrm>
            <a:off x="6256599" y="1757664"/>
            <a:ext cx="4735704" cy="1200329"/>
          </a:xfrm>
          <a:prstGeom prst="rect">
            <a:avLst/>
          </a:prstGeom>
          <a:noFill/>
          <a:ln>
            <a:noFill/>
          </a:ln>
        </p:spPr>
        <p:txBody>
          <a:bodyPr wrap="square" rtlCol="0">
            <a:spAutoFit/>
          </a:bodyPr>
          <a:lstStyle/>
          <a:p>
            <a:pPr algn="ctr"/>
            <a:r>
              <a:rPr lang="es-CL" sz="3600" b="1" dirty="0">
                <a:solidFill>
                  <a:schemeClr val="accent2"/>
                </a:solidFill>
                <a:effectLst/>
                <a:latin typeface="Arial Nova Cond" panose="020B0506020202020204" pitchFamily="34" charset="0"/>
                <a:ea typeface="MS Mincho" panose="02020609040205080304" pitchFamily="49" charset="-128"/>
                <a:cs typeface="Times New Roman" panose="02020603050405020304" pitchFamily="18" charset="0"/>
              </a:rPr>
              <a:t>Precompetitivo</a:t>
            </a:r>
          </a:p>
          <a:p>
            <a:pPr algn="ctr"/>
            <a:endParaRPr lang="es-CL" sz="3600" b="1" dirty="0">
              <a:solidFill>
                <a:schemeClr val="accent2"/>
              </a:solidFill>
              <a:latin typeface="Arial Nova Cond" panose="020B0506020202020204" pitchFamily="34" charset="0"/>
            </a:endParaRPr>
          </a:p>
        </p:txBody>
      </p:sp>
    </p:spTree>
    <p:extLst>
      <p:ext uri="{BB962C8B-B14F-4D97-AF65-F5344CB8AC3E}">
        <p14:creationId xmlns:p14="http://schemas.microsoft.com/office/powerpoint/2010/main" val="240363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6B0ABC8E-86D3-E9F5-819B-B683A2376E8D}"/>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¿Qué es una estrategia de GTM?</a:t>
            </a:r>
            <a:endParaRPr lang="es-419" sz="1600" b="1" dirty="0">
              <a:solidFill>
                <a:srgbClr val="03396C"/>
              </a:solidFill>
            </a:endParaRPr>
          </a:p>
        </p:txBody>
      </p:sp>
      <p:sp>
        <p:nvSpPr>
          <p:cNvPr id="8" name="Rectángulo 7">
            <a:extLst>
              <a:ext uri="{FF2B5EF4-FFF2-40B4-BE49-F238E27FC236}">
                <a16:creationId xmlns:a16="http://schemas.microsoft.com/office/drawing/2014/main" id="{D0C8B6FF-03AE-D783-C66C-978995035007}"/>
              </a:ext>
            </a:extLst>
          </p:cNvPr>
          <p:cNvSpPr/>
          <p:nvPr/>
        </p:nvSpPr>
        <p:spPr>
          <a:xfrm>
            <a:off x="589054" y="1400508"/>
            <a:ext cx="4617127" cy="4524315"/>
          </a:xfrm>
          <a:prstGeom prst="rect">
            <a:avLst/>
          </a:prstGeom>
        </p:spPr>
        <p:txBody>
          <a:bodyPr wrap="square">
            <a:spAutoFit/>
          </a:bodyPr>
          <a:lstStyle/>
          <a:p>
            <a:pPr defTabSz="685800">
              <a:buClrTx/>
            </a:pPr>
            <a:r>
              <a:rPr lang="en-US" sz="2400" kern="1200" dirty="0">
                <a:solidFill>
                  <a:prstClr val="black"/>
                </a:solidFill>
                <a:latin typeface="Arial Nova Cond" panose="020B0506020202020204" pitchFamily="34" charset="0"/>
                <a:ea typeface="+mn-ea"/>
                <a:cs typeface="+mn-cs"/>
              </a:rPr>
              <a:t>El plan Go-To-Market </a:t>
            </a:r>
            <a:r>
              <a:rPr lang="en-US" sz="2400" kern="1200" dirty="0" err="1">
                <a:solidFill>
                  <a:prstClr val="black"/>
                </a:solidFill>
                <a:latin typeface="Arial Nova Cond" panose="020B0506020202020204" pitchFamily="34" charset="0"/>
                <a:ea typeface="+mn-ea"/>
                <a:cs typeface="+mn-cs"/>
              </a:rPr>
              <a:t>cubre</a:t>
            </a:r>
            <a:r>
              <a:rPr lang="en-US" sz="2400" kern="1200" dirty="0">
                <a:solidFill>
                  <a:prstClr val="black"/>
                </a:solidFill>
                <a:latin typeface="Arial Nova Cond" panose="020B0506020202020204" pitchFamily="34" charset="0"/>
                <a:ea typeface="+mn-ea"/>
                <a:cs typeface="+mn-cs"/>
              </a:rPr>
              <a:t>:</a:t>
            </a:r>
          </a:p>
          <a:p>
            <a:pPr defTabSz="685800">
              <a:buClrTx/>
            </a:pPr>
            <a:r>
              <a:rPr lang="en-US" sz="2400" b="1" kern="1200" dirty="0" err="1">
                <a:solidFill>
                  <a:schemeClr val="accent4"/>
                </a:solidFill>
                <a:latin typeface="Arial Nova Cond" panose="020B0506020202020204" pitchFamily="34" charset="0"/>
                <a:ea typeface="+mn-ea"/>
                <a:cs typeface="+mn-cs"/>
              </a:rPr>
              <a:t>qué</a:t>
            </a:r>
            <a:r>
              <a:rPr lang="en-US" sz="2400" kern="1200" dirty="0">
                <a:solidFill>
                  <a:prstClr val="black"/>
                </a:solidFill>
                <a:latin typeface="Arial Nova Cond" panose="020B0506020202020204" pitchFamily="34" charset="0"/>
                <a:ea typeface="+mn-ea"/>
                <a:cs typeface="+mn-cs"/>
              </a:rPr>
              <a:t> </a:t>
            </a:r>
            <a:r>
              <a:rPr lang="en-US" sz="2400" kern="1200" dirty="0" err="1">
                <a:solidFill>
                  <a:prstClr val="black"/>
                </a:solidFill>
                <a:latin typeface="Arial Nova Cond" panose="020B0506020202020204" pitchFamily="34" charset="0"/>
                <a:ea typeface="+mn-ea"/>
                <a:cs typeface="+mn-cs"/>
              </a:rPr>
              <a:t>venderemos</a:t>
            </a:r>
            <a:r>
              <a:rPr lang="en-US" sz="2400" kern="1200" dirty="0">
                <a:solidFill>
                  <a:prstClr val="black"/>
                </a:solidFill>
                <a:latin typeface="Arial Nova Cond" panose="020B0506020202020204" pitchFamily="34" charset="0"/>
                <a:ea typeface="+mn-ea"/>
                <a:cs typeface="+mn-cs"/>
              </a:rPr>
              <a:t> (</a:t>
            </a:r>
            <a:r>
              <a:rPr lang="en-US" sz="2400" kern="1200" dirty="0" err="1">
                <a:solidFill>
                  <a:prstClr val="black"/>
                </a:solidFill>
                <a:latin typeface="Arial Nova Cond" panose="020B0506020202020204" pitchFamily="34" charset="0"/>
                <a:ea typeface="+mn-ea"/>
                <a:cs typeface="+mn-cs"/>
              </a:rPr>
              <a:t>producto</a:t>
            </a:r>
            <a:r>
              <a:rPr lang="en-US" sz="2400" kern="1200" dirty="0">
                <a:solidFill>
                  <a:prstClr val="black"/>
                </a:solidFill>
                <a:latin typeface="Arial Nova Cond" panose="020B0506020202020204" pitchFamily="34" charset="0"/>
                <a:ea typeface="+mn-ea"/>
                <a:cs typeface="+mn-cs"/>
              </a:rPr>
              <a:t>), </a:t>
            </a:r>
          </a:p>
          <a:p>
            <a:pPr defTabSz="685800">
              <a:buClrTx/>
            </a:pPr>
            <a:r>
              <a:rPr lang="en-US" sz="2400" b="1" kern="1200" dirty="0" err="1">
                <a:solidFill>
                  <a:schemeClr val="accent4"/>
                </a:solidFill>
                <a:latin typeface="Arial Nova Cond" panose="020B0506020202020204" pitchFamily="34" charset="0"/>
                <a:ea typeface="+mn-ea"/>
                <a:cs typeface="+mn-cs"/>
              </a:rPr>
              <a:t>quién</a:t>
            </a:r>
            <a:r>
              <a:rPr lang="en-US" sz="2400" kern="1200" dirty="0">
                <a:solidFill>
                  <a:prstClr val="black"/>
                </a:solidFill>
                <a:latin typeface="Arial Nova Cond" panose="020B0506020202020204" pitchFamily="34" charset="0"/>
                <a:ea typeface="+mn-ea"/>
                <a:cs typeface="+mn-cs"/>
              </a:rPr>
              <a:t> (</a:t>
            </a:r>
            <a:r>
              <a:rPr lang="en-US" sz="2400" kern="1200" dirty="0" err="1">
                <a:solidFill>
                  <a:prstClr val="black"/>
                </a:solidFill>
                <a:latin typeface="Arial Nova Cond" panose="020B0506020202020204" pitchFamily="34" charset="0"/>
                <a:ea typeface="+mn-ea"/>
                <a:cs typeface="+mn-cs"/>
              </a:rPr>
              <a:t>clientes</a:t>
            </a:r>
            <a:r>
              <a:rPr lang="en-US" sz="2400" kern="1200" dirty="0">
                <a:solidFill>
                  <a:prstClr val="black"/>
                </a:solidFill>
                <a:latin typeface="Arial Nova Cond" panose="020B0506020202020204" pitchFamily="34" charset="0"/>
                <a:ea typeface="+mn-ea"/>
                <a:cs typeface="+mn-cs"/>
              </a:rPr>
              <a:t> </a:t>
            </a:r>
            <a:r>
              <a:rPr lang="en-US" sz="2400" kern="1200" dirty="0" err="1">
                <a:solidFill>
                  <a:prstClr val="black"/>
                </a:solidFill>
                <a:latin typeface="Arial Nova Cond" panose="020B0506020202020204" pitchFamily="34" charset="0"/>
                <a:ea typeface="+mn-ea"/>
                <a:cs typeface="+mn-cs"/>
              </a:rPr>
              <a:t>objetivo</a:t>
            </a:r>
            <a:r>
              <a:rPr lang="en-US" sz="2400" kern="1200" dirty="0">
                <a:solidFill>
                  <a:prstClr val="black"/>
                </a:solidFill>
                <a:latin typeface="Arial Nova Cond" panose="020B0506020202020204" pitchFamily="34" charset="0"/>
                <a:ea typeface="+mn-ea"/>
                <a:cs typeface="+mn-cs"/>
              </a:rPr>
              <a:t>), </a:t>
            </a:r>
          </a:p>
          <a:p>
            <a:pPr defTabSz="685800">
              <a:buClrTx/>
            </a:pPr>
            <a:r>
              <a:rPr lang="en-US" sz="2400" b="1" kern="1200" dirty="0" err="1">
                <a:solidFill>
                  <a:schemeClr val="accent4"/>
                </a:solidFill>
                <a:latin typeface="Arial Nova Cond" panose="020B0506020202020204" pitchFamily="34" charset="0"/>
                <a:ea typeface="+mn-ea"/>
                <a:cs typeface="+mn-cs"/>
              </a:rPr>
              <a:t>dónde</a:t>
            </a:r>
            <a:r>
              <a:rPr lang="en-US" sz="2400" kern="1200" dirty="0">
                <a:solidFill>
                  <a:prstClr val="black"/>
                </a:solidFill>
                <a:latin typeface="Arial Nova Cond" panose="020B0506020202020204" pitchFamily="34" charset="0"/>
                <a:ea typeface="+mn-ea"/>
                <a:cs typeface="+mn-cs"/>
              </a:rPr>
              <a:t> (</a:t>
            </a:r>
            <a:r>
              <a:rPr lang="en-US" sz="2400" kern="1200" dirty="0" err="1">
                <a:solidFill>
                  <a:prstClr val="black"/>
                </a:solidFill>
                <a:latin typeface="Arial Nova Cond" panose="020B0506020202020204" pitchFamily="34" charset="0"/>
                <a:ea typeface="+mn-ea"/>
                <a:cs typeface="+mn-cs"/>
              </a:rPr>
              <a:t>en</a:t>
            </a:r>
            <a:r>
              <a:rPr lang="en-US" sz="2400" kern="1200" dirty="0">
                <a:solidFill>
                  <a:prstClr val="black"/>
                </a:solidFill>
                <a:latin typeface="Arial Nova Cond" panose="020B0506020202020204" pitchFamily="34" charset="0"/>
                <a:ea typeface="+mn-ea"/>
                <a:cs typeface="+mn-cs"/>
              </a:rPr>
              <a:t> </a:t>
            </a:r>
            <a:r>
              <a:rPr lang="en-US" sz="2400" kern="1200" dirty="0" err="1">
                <a:solidFill>
                  <a:prstClr val="black"/>
                </a:solidFill>
                <a:latin typeface="Arial Nova Cond" panose="020B0506020202020204" pitchFamily="34" charset="0"/>
                <a:ea typeface="+mn-ea"/>
                <a:cs typeface="+mn-cs"/>
              </a:rPr>
              <a:t>qué</a:t>
            </a:r>
            <a:r>
              <a:rPr lang="en-US" sz="2400" kern="1200" dirty="0">
                <a:solidFill>
                  <a:prstClr val="black"/>
                </a:solidFill>
                <a:latin typeface="Arial Nova Cond" panose="020B0506020202020204" pitchFamily="34" charset="0"/>
                <a:ea typeface="+mn-ea"/>
                <a:cs typeface="+mn-cs"/>
              </a:rPr>
              <a:t> mercado) y </a:t>
            </a:r>
          </a:p>
          <a:p>
            <a:pPr defTabSz="685800">
              <a:buClrTx/>
            </a:pPr>
            <a:r>
              <a:rPr lang="en-US" sz="2400" b="1" kern="1200" dirty="0" err="1">
                <a:solidFill>
                  <a:schemeClr val="accent4"/>
                </a:solidFill>
                <a:latin typeface="Arial Nova Cond" panose="020B0506020202020204" pitchFamily="34" charset="0"/>
                <a:ea typeface="+mn-ea"/>
                <a:cs typeface="+mn-cs"/>
              </a:rPr>
              <a:t>cómo</a:t>
            </a:r>
            <a:r>
              <a:rPr lang="en-US" sz="2400" kern="1200" dirty="0">
                <a:solidFill>
                  <a:prstClr val="black"/>
                </a:solidFill>
                <a:latin typeface="Arial Nova Cond" panose="020B0506020202020204" pitchFamily="34" charset="0"/>
                <a:ea typeface="+mn-ea"/>
                <a:cs typeface="+mn-cs"/>
              </a:rPr>
              <a:t> (</a:t>
            </a:r>
            <a:r>
              <a:rPr lang="en-US" sz="2400" kern="1200" dirty="0" err="1">
                <a:solidFill>
                  <a:prstClr val="black"/>
                </a:solidFill>
                <a:latin typeface="Arial Nova Cond" panose="020B0506020202020204" pitchFamily="34" charset="0"/>
                <a:ea typeface="+mn-ea"/>
                <a:cs typeface="+mn-cs"/>
              </a:rPr>
              <a:t>qué</a:t>
            </a:r>
            <a:r>
              <a:rPr lang="en-US" sz="2400" kern="1200" dirty="0">
                <a:solidFill>
                  <a:prstClr val="black"/>
                </a:solidFill>
                <a:latin typeface="Arial Nova Cond" panose="020B0506020202020204" pitchFamily="34" charset="0"/>
                <a:ea typeface="+mn-ea"/>
                <a:cs typeface="+mn-cs"/>
              </a:rPr>
              <a:t> </a:t>
            </a:r>
            <a:r>
              <a:rPr lang="en-US" sz="2400" kern="1200" dirty="0" err="1">
                <a:solidFill>
                  <a:prstClr val="black"/>
                </a:solidFill>
                <a:latin typeface="Arial Nova Cond" panose="020B0506020202020204" pitchFamily="34" charset="0"/>
                <a:ea typeface="+mn-ea"/>
                <a:cs typeface="+mn-cs"/>
              </a:rPr>
              <a:t>canales</a:t>
            </a:r>
            <a:r>
              <a:rPr lang="en-US" sz="2400" kern="1200" dirty="0">
                <a:solidFill>
                  <a:prstClr val="black"/>
                </a:solidFill>
                <a:latin typeface="Arial Nova Cond" panose="020B0506020202020204" pitchFamily="34" charset="0"/>
                <a:ea typeface="+mn-ea"/>
                <a:cs typeface="+mn-cs"/>
              </a:rPr>
              <a:t>).</a:t>
            </a:r>
          </a:p>
          <a:p>
            <a:pPr defTabSz="685800">
              <a:buClrTx/>
            </a:pPr>
            <a:endParaRPr lang="en-US" sz="2400" kern="1200" dirty="0">
              <a:solidFill>
                <a:prstClr val="black"/>
              </a:solidFill>
              <a:latin typeface="Arial Nova Cond" panose="020B0506020202020204" pitchFamily="34" charset="0"/>
              <a:ea typeface="+mn-ea"/>
              <a:cs typeface="+mn-cs"/>
            </a:endParaRPr>
          </a:p>
          <a:p>
            <a:pPr defTabSz="685800">
              <a:buClrTx/>
            </a:pPr>
            <a:r>
              <a:rPr lang="en-US" sz="2400" kern="1200" dirty="0">
                <a:solidFill>
                  <a:prstClr val="black"/>
                </a:solidFill>
                <a:latin typeface="Arial Nova Cond" panose="020B0506020202020204" pitchFamily="34" charset="0"/>
                <a:ea typeface="+mn-ea"/>
                <a:cs typeface="+mn-cs"/>
              </a:rPr>
              <a:t>Se </a:t>
            </a:r>
            <a:r>
              <a:rPr lang="en-US" sz="2400" kern="1200" dirty="0" err="1">
                <a:solidFill>
                  <a:prstClr val="black"/>
                </a:solidFill>
                <a:latin typeface="Arial Nova Cond" panose="020B0506020202020204" pitchFamily="34" charset="0"/>
                <a:ea typeface="+mn-ea"/>
                <a:cs typeface="+mn-cs"/>
              </a:rPr>
              <a:t>relaciona</a:t>
            </a:r>
            <a:r>
              <a:rPr lang="en-US" sz="2400" kern="1200" dirty="0">
                <a:solidFill>
                  <a:prstClr val="black"/>
                </a:solidFill>
                <a:latin typeface="Arial Nova Cond" panose="020B0506020202020204" pitchFamily="34" charset="0"/>
                <a:ea typeface="+mn-ea"/>
                <a:cs typeface="+mn-cs"/>
              </a:rPr>
              <a:t> con los planes de </a:t>
            </a:r>
            <a:r>
              <a:rPr lang="en-US" sz="2400" kern="1200" dirty="0" err="1">
                <a:solidFill>
                  <a:prstClr val="black"/>
                </a:solidFill>
                <a:latin typeface="Arial Nova Cond" panose="020B0506020202020204" pitchFamily="34" charset="0"/>
                <a:ea typeface="+mn-ea"/>
                <a:cs typeface="+mn-cs"/>
              </a:rPr>
              <a:t>negocio</a:t>
            </a:r>
            <a:r>
              <a:rPr lang="en-US" sz="2400" kern="1200" dirty="0">
                <a:solidFill>
                  <a:prstClr val="black"/>
                </a:solidFill>
                <a:latin typeface="Arial Nova Cond" panose="020B0506020202020204" pitchFamily="34" charset="0"/>
                <a:ea typeface="+mn-ea"/>
                <a:cs typeface="+mn-cs"/>
              </a:rPr>
              <a:t> y marketing, </a:t>
            </a:r>
            <a:r>
              <a:rPr lang="en-US" sz="2400" kern="1200" dirty="0" err="1">
                <a:solidFill>
                  <a:prstClr val="black"/>
                </a:solidFill>
                <a:latin typeface="Arial Nova Cond" panose="020B0506020202020204" pitchFamily="34" charset="0"/>
                <a:ea typeface="+mn-ea"/>
                <a:cs typeface="+mn-cs"/>
              </a:rPr>
              <a:t>pero</a:t>
            </a:r>
            <a:r>
              <a:rPr lang="en-US" sz="2400" kern="1200" dirty="0">
                <a:solidFill>
                  <a:prstClr val="black"/>
                </a:solidFill>
                <a:latin typeface="Arial Nova Cond" panose="020B0506020202020204" pitchFamily="34" charset="0"/>
                <a:ea typeface="+mn-ea"/>
                <a:cs typeface="+mn-cs"/>
              </a:rPr>
              <a:t> es </a:t>
            </a:r>
            <a:r>
              <a:rPr lang="es-CL" sz="2400" b="1" kern="1200" dirty="0">
                <a:solidFill>
                  <a:schemeClr val="accent4"/>
                </a:solidFill>
                <a:latin typeface="Arial Nova Cond" panose="020B0506020202020204" pitchFamily="34" charset="0"/>
                <a:ea typeface="+mn-ea"/>
                <a:cs typeface="+mn-cs"/>
              </a:rPr>
              <a:t>producto-específico</a:t>
            </a:r>
            <a:r>
              <a:rPr lang="en-US" sz="2400" kern="1200" dirty="0">
                <a:solidFill>
                  <a:schemeClr val="accent4"/>
                </a:solidFill>
                <a:latin typeface="Arial Nova Cond" panose="020B0506020202020204" pitchFamily="34" charset="0"/>
                <a:ea typeface="+mn-ea"/>
                <a:cs typeface="+mn-cs"/>
              </a:rPr>
              <a:t>. </a:t>
            </a:r>
          </a:p>
          <a:p>
            <a:pPr defTabSz="685800">
              <a:buClrTx/>
            </a:pPr>
            <a:endParaRPr lang="en-US" sz="2400" kern="1200" dirty="0">
              <a:solidFill>
                <a:prstClr val="black"/>
              </a:solidFill>
              <a:latin typeface="Arial Nova Cond" panose="020B0506020202020204" pitchFamily="34" charset="0"/>
              <a:ea typeface="+mn-ea"/>
              <a:cs typeface="+mn-cs"/>
            </a:endParaRPr>
          </a:p>
          <a:p>
            <a:pPr defTabSz="685800">
              <a:buClrTx/>
            </a:pPr>
            <a:r>
              <a:rPr lang="en-US" sz="2400" kern="1200" dirty="0" err="1">
                <a:solidFill>
                  <a:prstClr val="black"/>
                </a:solidFill>
                <a:latin typeface="Arial Nova Cond" panose="020B0506020202020204" pitchFamily="34" charset="0"/>
                <a:ea typeface="+mn-ea"/>
                <a:cs typeface="+mn-cs"/>
              </a:rPr>
              <a:t>Puede</a:t>
            </a:r>
            <a:r>
              <a:rPr lang="en-US" sz="2400" kern="1200" dirty="0">
                <a:solidFill>
                  <a:prstClr val="black"/>
                </a:solidFill>
                <a:latin typeface="Arial Nova Cond" panose="020B0506020202020204" pitchFamily="34" charset="0"/>
                <a:ea typeface="+mn-ea"/>
                <a:cs typeface="+mn-cs"/>
              </a:rPr>
              <a:t> ser para </a:t>
            </a:r>
            <a:r>
              <a:rPr lang="en-US" sz="2400" kern="1200" dirty="0" err="1">
                <a:solidFill>
                  <a:prstClr val="black"/>
                </a:solidFill>
                <a:latin typeface="Arial Nova Cond" panose="020B0506020202020204" pitchFamily="34" charset="0"/>
                <a:ea typeface="+mn-ea"/>
                <a:cs typeface="+mn-cs"/>
              </a:rPr>
              <a:t>nuevos</a:t>
            </a:r>
            <a:r>
              <a:rPr lang="en-US" sz="2400" kern="1200" dirty="0">
                <a:solidFill>
                  <a:prstClr val="black"/>
                </a:solidFill>
                <a:latin typeface="Arial Nova Cond" panose="020B0506020202020204" pitchFamily="34" charset="0"/>
                <a:ea typeface="+mn-ea"/>
                <a:cs typeface="+mn-cs"/>
              </a:rPr>
              <a:t> </a:t>
            </a:r>
            <a:r>
              <a:rPr lang="en-US" sz="2400" kern="1200" dirty="0" err="1">
                <a:solidFill>
                  <a:prstClr val="black"/>
                </a:solidFill>
                <a:latin typeface="Arial Nova Cond" panose="020B0506020202020204" pitchFamily="34" charset="0"/>
                <a:ea typeface="+mn-ea"/>
                <a:cs typeface="+mn-cs"/>
              </a:rPr>
              <a:t>productos</a:t>
            </a:r>
            <a:r>
              <a:rPr lang="en-US" sz="2400" kern="1200" dirty="0">
                <a:solidFill>
                  <a:prstClr val="black"/>
                </a:solidFill>
                <a:latin typeface="Arial Nova Cond" panose="020B0506020202020204" pitchFamily="34" charset="0"/>
                <a:ea typeface="+mn-ea"/>
                <a:cs typeface="+mn-cs"/>
              </a:rPr>
              <a:t> o </a:t>
            </a:r>
            <a:r>
              <a:rPr lang="en-US" sz="2400" kern="1200" dirty="0" err="1">
                <a:solidFill>
                  <a:prstClr val="black"/>
                </a:solidFill>
                <a:latin typeface="Arial Nova Cond" panose="020B0506020202020204" pitchFamily="34" charset="0"/>
                <a:ea typeface="+mn-ea"/>
                <a:cs typeface="+mn-cs"/>
              </a:rPr>
              <a:t>nuevos</a:t>
            </a:r>
            <a:r>
              <a:rPr lang="en-US" sz="2400" kern="1200" dirty="0">
                <a:solidFill>
                  <a:prstClr val="black"/>
                </a:solidFill>
                <a:latin typeface="Arial Nova Cond" panose="020B0506020202020204" pitchFamily="34" charset="0"/>
                <a:ea typeface="+mn-ea"/>
                <a:cs typeface="+mn-cs"/>
              </a:rPr>
              <a:t> mercados.</a:t>
            </a:r>
          </a:p>
        </p:txBody>
      </p:sp>
      <p:pic>
        <p:nvPicPr>
          <p:cNvPr id="9" name="Imagen 8">
            <a:extLst>
              <a:ext uri="{FF2B5EF4-FFF2-40B4-BE49-F238E27FC236}">
                <a16:creationId xmlns:a16="http://schemas.microsoft.com/office/drawing/2014/main" id="{A23A645C-019C-3A17-1082-69EEC40A4531}"/>
              </a:ext>
            </a:extLst>
          </p:cNvPr>
          <p:cNvPicPr>
            <a:picLocks noChangeAspect="1"/>
          </p:cNvPicPr>
          <p:nvPr/>
        </p:nvPicPr>
        <p:blipFill rotWithShape="1">
          <a:blip r:embed="rId5"/>
          <a:srcRect l="28269" t="1877" r="28346" b="8542"/>
          <a:stretch/>
        </p:blipFill>
        <p:spPr>
          <a:xfrm>
            <a:off x="5638800" y="1328771"/>
            <a:ext cx="4955345" cy="5246847"/>
          </a:xfrm>
          <a:prstGeom prst="rect">
            <a:avLst/>
          </a:prstGeom>
        </p:spPr>
      </p:pic>
    </p:spTree>
    <p:extLst>
      <p:ext uri="{BB962C8B-B14F-4D97-AF65-F5344CB8AC3E}">
        <p14:creationId xmlns:p14="http://schemas.microsoft.com/office/powerpoint/2010/main" val="20026272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Desarrollo de clientes: Cómo empezar - Honduras Digital Challenge">
            <a:extLst>
              <a:ext uri="{FF2B5EF4-FFF2-40B4-BE49-F238E27FC236}">
                <a16:creationId xmlns:a16="http://schemas.microsoft.com/office/drawing/2014/main" id="{9E19EB27-DAA9-BFEB-75A4-5982946272D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171" y="2149471"/>
            <a:ext cx="10352170" cy="4481010"/>
          </a:xfrm>
          <a:prstGeom prst="rect">
            <a:avLst/>
          </a:prstGeom>
          <a:noFill/>
          <a:extLst>
            <a:ext uri="{909E8E84-426E-40DD-AFC4-6F175D3DCCD1}">
              <a14:hiddenFill xmlns:a14="http://schemas.microsoft.com/office/drawing/2010/main">
                <a:solidFill>
                  <a:srgbClr val="FFFFFF"/>
                </a:solidFill>
              </a14:hiddenFill>
            </a:ext>
          </a:extLst>
        </p:spPr>
      </p:pic>
      <p:sp>
        <p:nvSpPr>
          <p:cNvPr id="19" name="CuadroTexto 18">
            <a:extLst>
              <a:ext uri="{FF2B5EF4-FFF2-40B4-BE49-F238E27FC236}">
                <a16:creationId xmlns:a16="http://schemas.microsoft.com/office/drawing/2014/main" id="{614D2D42-F0D9-297D-F1EB-60EC30D21E2C}"/>
              </a:ext>
            </a:extLst>
          </p:cNvPr>
          <p:cNvSpPr txBox="1"/>
          <p:nvPr/>
        </p:nvSpPr>
        <p:spPr>
          <a:xfrm>
            <a:off x="1571899" y="1759962"/>
            <a:ext cx="3690481" cy="553998"/>
          </a:xfrm>
          <a:prstGeom prst="rect">
            <a:avLst/>
          </a:prstGeom>
          <a:noFill/>
        </p:spPr>
        <p:txBody>
          <a:bodyPr wrap="square">
            <a:spAutoFit/>
          </a:bodyPr>
          <a:lstStyle/>
          <a:p>
            <a:pPr algn="ctr" defTabSz="685800">
              <a:buClrTx/>
            </a:pPr>
            <a:r>
              <a:rPr lang="es-CL" sz="1500" b="1" kern="1200" dirty="0">
                <a:solidFill>
                  <a:schemeClr val="tx1">
                    <a:lumMod val="50000"/>
                    <a:lumOff val="50000"/>
                  </a:schemeClr>
                </a:solidFill>
                <a:latin typeface="Calibri Light" panose="020F0302020204030204"/>
                <a:ea typeface="+mn-ea"/>
                <a:cs typeface="+mn-cs"/>
              </a:rPr>
              <a:t>Adaptar</a:t>
            </a:r>
            <a:r>
              <a:rPr lang="es-CL" sz="1500" kern="1200" dirty="0">
                <a:solidFill>
                  <a:schemeClr val="tx1">
                    <a:lumMod val="50000"/>
                    <a:lumOff val="50000"/>
                  </a:schemeClr>
                </a:solidFill>
                <a:latin typeface="Calibri Light" panose="020F0302020204030204"/>
                <a:ea typeface="+mn-ea"/>
                <a:cs typeface="+mn-cs"/>
              </a:rPr>
              <a:t> </a:t>
            </a:r>
            <a:r>
              <a:rPr lang="es-CL" sz="1500" kern="1200" dirty="0">
                <a:solidFill>
                  <a:prstClr val="black"/>
                </a:solidFill>
                <a:latin typeface="Calibri Light" panose="020F0302020204030204"/>
                <a:ea typeface="+mn-ea"/>
                <a:cs typeface="+mn-cs"/>
              </a:rPr>
              <a:t>el modelo de negocios hasta que funcione</a:t>
            </a:r>
          </a:p>
        </p:txBody>
      </p:sp>
      <p:sp>
        <p:nvSpPr>
          <p:cNvPr id="20" name="CuadroTexto 19">
            <a:extLst>
              <a:ext uri="{FF2B5EF4-FFF2-40B4-BE49-F238E27FC236}">
                <a16:creationId xmlns:a16="http://schemas.microsoft.com/office/drawing/2014/main" id="{74433CF3-F7F4-09E2-D4DF-F34DC759F00E}"/>
              </a:ext>
            </a:extLst>
          </p:cNvPr>
          <p:cNvSpPr txBox="1"/>
          <p:nvPr/>
        </p:nvSpPr>
        <p:spPr>
          <a:xfrm>
            <a:off x="6582044" y="1831210"/>
            <a:ext cx="3187840" cy="323165"/>
          </a:xfrm>
          <a:prstGeom prst="rect">
            <a:avLst/>
          </a:prstGeom>
          <a:noFill/>
        </p:spPr>
        <p:txBody>
          <a:bodyPr wrap="square">
            <a:spAutoFit/>
          </a:bodyPr>
          <a:lstStyle/>
          <a:p>
            <a:pPr algn="ctr" defTabSz="685800">
              <a:buClrTx/>
            </a:pPr>
            <a:r>
              <a:rPr lang="es-CL" sz="1500" b="1" kern="1200" dirty="0">
                <a:solidFill>
                  <a:schemeClr val="tx1">
                    <a:lumMod val="50000"/>
                    <a:lumOff val="50000"/>
                  </a:schemeClr>
                </a:solidFill>
                <a:latin typeface="Calibri Light" panose="020F0302020204030204"/>
                <a:ea typeface="+mn-ea"/>
                <a:cs typeface="+mn-cs"/>
              </a:rPr>
              <a:t>Escalar</a:t>
            </a:r>
            <a:r>
              <a:rPr lang="es-CL" sz="1500" kern="1200" dirty="0">
                <a:solidFill>
                  <a:prstClr val="black"/>
                </a:solidFill>
                <a:latin typeface="Calibri Light" panose="020F0302020204030204"/>
                <a:ea typeface="+mn-ea"/>
                <a:cs typeface="+mn-cs"/>
              </a:rPr>
              <a:t> el esfuerzo de comercialización</a:t>
            </a:r>
          </a:p>
        </p:txBody>
      </p:sp>
      <p:sp>
        <p:nvSpPr>
          <p:cNvPr id="21" name="CuadroTexto 20">
            <a:extLst>
              <a:ext uri="{FF2B5EF4-FFF2-40B4-BE49-F238E27FC236}">
                <a16:creationId xmlns:a16="http://schemas.microsoft.com/office/drawing/2014/main" id="{6BF5CAFA-DE3C-B2B5-DCAF-A7883FC7C0D3}"/>
              </a:ext>
            </a:extLst>
          </p:cNvPr>
          <p:cNvSpPr txBox="1"/>
          <p:nvPr/>
        </p:nvSpPr>
        <p:spPr>
          <a:xfrm>
            <a:off x="-1" y="78641"/>
            <a:ext cx="7964130" cy="646331"/>
          </a:xfrm>
          <a:prstGeom prst="rect">
            <a:avLst/>
          </a:prstGeom>
          <a:noFill/>
        </p:spPr>
        <p:txBody>
          <a:bodyPr wrap="square" rtlCol="0">
            <a:spAutoFit/>
          </a:bodyPr>
          <a:lstStyle/>
          <a:p>
            <a:r>
              <a:rPr lang="es-CL" sz="3600" b="1" dirty="0" err="1">
                <a:solidFill>
                  <a:srgbClr val="03396C"/>
                </a:solidFill>
              </a:rPr>
              <a:t>Go</a:t>
            </a:r>
            <a:r>
              <a:rPr lang="es-CL" sz="3600" b="1" dirty="0">
                <a:solidFill>
                  <a:srgbClr val="03396C"/>
                </a:solidFill>
              </a:rPr>
              <a:t> </a:t>
            </a:r>
            <a:r>
              <a:rPr lang="es-CL" sz="3600" b="1" dirty="0" err="1">
                <a:solidFill>
                  <a:srgbClr val="03396C"/>
                </a:solidFill>
              </a:rPr>
              <a:t>to</a:t>
            </a:r>
            <a:r>
              <a:rPr lang="es-CL" sz="3600" b="1" dirty="0">
                <a:solidFill>
                  <a:srgbClr val="03396C"/>
                </a:solidFill>
              </a:rPr>
              <a:t> Market y Escalamiento</a:t>
            </a:r>
            <a:endParaRPr lang="es-419" sz="1600" b="1" dirty="0">
              <a:solidFill>
                <a:srgbClr val="03396C"/>
              </a:solidFill>
            </a:endParaRPr>
          </a:p>
        </p:txBody>
      </p:sp>
    </p:spTree>
    <p:extLst>
      <p:ext uri="{BB962C8B-B14F-4D97-AF65-F5344CB8AC3E}">
        <p14:creationId xmlns:p14="http://schemas.microsoft.com/office/powerpoint/2010/main" val="18061389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1581CE25-99CA-9EBD-AAEC-E7E4042E18BA}"/>
              </a:ext>
            </a:extLst>
          </p:cNvPr>
          <p:cNvSpPr txBox="1"/>
          <p:nvPr/>
        </p:nvSpPr>
        <p:spPr>
          <a:xfrm>
            <a:off x="-1" y="78641"/>
            <a:ext cx="7964130" cy="646331"/>
          </a:xfrm>
          <a:prstGeom prst="rect">
            <a:avLst/>
          </a:prstGeom>
          <a:noFill/>
        </p:spPr>
        <p:txBody>
          <a:bodyPr wrap="square" rtlCol="0">
            <a:spAutoFit/>
          </a:bodyPr>
          <a:lstStyle/>
          <a:p>
            <a:r>
              <a:rPr lang="es-CL" sz="3600" b="1" dirty="0" err="1">
                <a:solidFill>
                  <a:srgbClr val="03396C"/>
                </a:solidFill>
              </a:rPr>
              <a:t>Go</a:t>
            </a:r>
            <a:r>
              <a:rPr lang="es-CL" sz="3600" b="1" dirty="0">
                <a:solidFill>
                  <a:srgbClr val="03396C"/>
                </a:solidFill>
              </a:rPr>
              <a:t> </a:t>
            </a:r>
            <a:r>
              <a:rPr lang="es-CL" sz="3600" b="1" dirty="0" err="1">
                <a:solidFill>
                  <a:srgbClr val="03396C"/>
                </a:solidFill>
              </a:rPr>
              <a:t>to</a:t>
            </a:r>
            <a:r>
              <a:rPr lang="es-CL" sz="3600" b="1" dirty="0">
                <a:solidFill>
                  <a:srgbClr val="03396C"/>
                </a:solidFill>
              </a:rPr>
              <a:t> Market y Escalamiento</a:t>
            </a:r>
            <a:endParaRPr lang="es-419" sz="1600" b="1" dirty="0">
              <a:solidFill>
                <a:srgbClr val="03396C"/>
              </a:solidFill>
            </a:endParaRPr>
          </a:p>
        </p:txBody>
      </p:sp>
      <p:sp>
        <p:nvSpPr>
          <p:cNvPr id="26" name="CuadroTexto 25">
            <a:extLst>
              <a:ext uri="{FF2B5EF4-FFF2-40B4-BE49-F238E27FC236}">
                <a16:creationId xmlns:a16="http://schemas.microsoft.com/office/drawing/2014/main" id="{28E41468-CA8B-B506-7163-0950C5A3CBFE}"/>
              </a:ext>
            </a:extLst>
          </p:cNvPr>
          <p:cNvSpPr txBox="1"/>
          <p:nvPr/>
        </p:nvSpPr>
        <p:spPr>
          <a:xfrm flipH="1">
            <a:off x="1844925" y="4789445"/>
            <a:ext cx="4989250" cy="230832"/>
          </a:xfrm>
          <a:prstGeom prst="rect">
            <a:avLst/>
          </a:prstGeom>
          <a:noFill/>
        </p:spPr>
        <p:txBody>
          <a:bodyPr wrap="square" rtlCol="0">
            <a:spAutoFit/>
          </a:bodyPr>
          <a:lstStyle/>
          <a:p>
            <a:pPr defTabSz="685800">
              <a:buClrTx/>
            </a:pPr>
            <a:r>
              <a:rPr lang="es-CL" sz="900" kern="1200" dirty="0">
                <a:solidFill>
                  <a:srgbClr val="E7E6E6">
                    <a:lumMod val="50000"/>
                  </a:srgbClr>
                </a:solidFill>
                <a:latin typeface="Calibri Light" panose="020F0302020204030204" pitchFamily="34" charset="0"/>
                <a:ea typeface="+mn-ea"/>
                <a:cs typeface="Calibri Light" panose="020F0302020204030204" pitchFamily="34" charset="0"/>
              </a:rPr>
              <a:t>Fuente: Basado en </a:t>
            </a:r>
            <a:r>
              <a:rPr lang="es-MX" sz="900" kern="1200" dirty="0">
                <a:solidFill>
                  <a:srgbClr val="E7E6E6">
                    <a:lumMod val="50000"/>
                  </a:srgbClr>
                </a:solidFill>
                <a:latin typeface="Calibri Light" panose="020F0302020204030204" pitchFamily="34" charset="0"/>
                <a:ea typeface="+mn-ea"/>
                <a:cs typeface="Calibri Light" panose="020F0302020204030204" pitchFamily="34" charset="0"/>
              </a:rPr>
              <a:t>Desarrollo de Clientes, Steve </a:t>
            </a:r>
            <a:r>
              <a:rPr lang="es-MX" sz="900" kern="1200" dirty="0" err="1">
                <a:solidFill>
                  <a:srgbClr val="E7E6E6">
                    <a:lumMod val="50000"/>
                  </a:srgbClr>
                </a:solidFill>
                <a:latin typeface="Calibri Light" panose="020F0302020204030204" pitchFamily="34" charset="0"/>
                <a:ea typeface="+mn-ea"/>
                <a:cs typeface="Calibri Light" panose="020F0302020204030204" pitchFamily="34" charset="0"/>
              </a:rPr>
              <a:t>Blank</a:t>
            </a:r>
            <a:endParaRPr lang="es-MX" sz="900" kern="1200" dirty="0">
              <a:solidFill>
                <a:srgbClr val="E7E6E6">
                  <a:lumMod val="50000"/>
                </a:srgbClr>
              </a:solidFill>
              <a:latin typeface="Calibri Light" panose="020F0302020204030204" pitchFamily="34" charset="0"/>
              <a:ea typeface="+mn-ea"/>
              <a:cs typeface="Calibri Light" panose="020F0302020204030204" pitchFamily="34" charset="0"/>
            </a:endParaRPr>
          </a:p>
        </p:txBody>
      </p:sp>
      <p:sp>
        <p:nvSpPr>
          <p:cNvPr id="27" name="Rectángulo 26">
            <a:extLst>
              <a:ext uri="{FF2B5EF4-FFF2-40B4-BE49-F238E27FC236}">
                <a16:creationId xmlns:a16="http://schemas.microsoft.com/office/drawing/2014/main" id="{1F648B2F-CC08-4186-F599-7B7FE26BA343}"/>
              </a:ext>
            </a:extLst>
          </p:cNvPr>
          <p:cNvSpPr/>
          <p:nvPr/>
        </p:nvSpPr>
        <p:spPr>
          <a:xfrm>
            <a:off x="1844925" y="2127452"/>
            <a:ext cx="1886465" cy="3329453"/>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Necesidades</a:t>
            </a:r>
          </a:p>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Segmentos</a:t>
            </a:r>
          </a:p>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Competidores</a:t>
            </a:r>
          </a:p>
        </p:txBody>
      </p:sp>
      <p:sp>
        <p:nvSpPr>
          <p:cNvPr id="28" name="Rectángulo 27">
            <a:extLst>
              <a:ext uri="{FF2B5EF4-FFF2-40B4-BE49-F238E27FC236}">
                <a16:creationId xmlns:a16="http://schemas.microsoft.com/office/drawing/2014/main" id="{F648D5D7-F857-EBF0-DB6C-F55BB535B136}"/>
              </a:ext>
            </a:extLst>
          </p:cNvPr>
          <p:cNvSpPr/>
          <p:nvPr/>
        </p:nvSpPr>
        <p:spPr>
          <a:xfrm>
            <a:off x="3911632" y="2127450"/>
            <a:ext cx="1886465" cy="3329453"/>
          </a:xfrm>
          <a:prstGeom prst="rect">
            <a:avLst/>
          </a:prstGeom>
          <a:solidFill>
            <a:schemeClr val="bg2"/>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Validar propuesta de valor</a:t>
            </a:r>
          </a:p>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Ajustar propuesta de valor</a:t>
            </a:r>
          </a:p>
        </p:txBody>
      </p:sp>
      <p:sp>
        <p:nvSpPr>
          <p:cNvPr id="29" name="Rectángulo 28">
            <a:extLst>
              <a:ext uri="{FF2B5EF4-FFF2-40B4-BE49-F238E27FC236}">
                <a16:creationId xmlns:a16="http://schemas.microsoft.com/office/drawing/2014/main" id="{B5330F5A-67A4-240F-2C13-B9142CFD6C02}"/>
              </a:ext>
            </a:extLst>
          </p:cNvPr>
          <p:cNvSpPr/>
          <p:nvPr/>
        </p:nvSpPr>
        <p:spPr>
          <a:xfrm>
            <a:off x="6260871" y="2127450"/>
            <a:ext cx="1886465" cy="3329453"/>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Diseñar estrategia de comercialización</a:t>
            </a:r>
          </a:p>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Diseñar estrategia de precios</a:t>
            </a:r>
          </a:p>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Validar canales de comercialización</a:t>
            </a:r>
          </a:p>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Posicionarse</a:t>
            </a:r>
          </a:p>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Monitorear </a:t>
            </a:r>
            <a:r>
              <a:rPr lang="es-CL" sz="1500" kern="1200" dirty="0" err="1">
                <a:solidFill>
                  <a:prstClr val="black"/>
                </a:solidFill>
                <a:latin typeface="Calibri Light" panose="020F0302020204030204"/>
              </a:rPr>
              <a:t>KPIs</a:t>
            </a:r>
            <a:endParaRPr lang="es-CL" sz="1500" kern="1200" dirty="0">
              <a:solidFill>
                <a:prstClr val="black"/>
              </a:solidFill>
              <a:latin typeface="Calibri Light" panose="020F0302020204030204"/>
            </a:endParaRPr>
          </a:p>
        </p:txBody>
      </p:sp>
      <p:sp>
        <p:nvSpPr>
          <p:cNvPr id="30" name="Rectángulo 29">
            <a:extLst>
              <a:ext uri="{FF2B5EF4-FFF2-40B4-BE49-F238E27FC236}">
                <a16:creationId xmlns:a16="http://schemas.microsoft.com/office/drawing/2014/main" id="{81B32656-200D-9E9D-6A03-323009481066}"/>
              </a:ext>
            </a:extLst>
          </p:cNvPr>
          <p:cNvSpPr/>
          <p:nvPr/>
        </p:nvSpPr>
        <p:spPr>
          <a:xfrm>
            <a:off x="8365299" y="2127449"/>
            <a:ext cx="1886465" cy="3329453"/>
          </a:xfrm>
          <a:prstGeom prst="rect">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Atraer</a:t>
            </a:r>
          </a:p>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Interactuar</a:t>
            </a:r>
          </a:p>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Convertir</a:t>
            </a:r>
          </a:p>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Vender</a:t>
            </a:r>
          </a:p>
          <a:p>
            <a:pPr marL="214313" indent="-214313" defTabSz="685800">
              <a:buClrTx/>
              <a:buFont typeface="Arial" panose="020B0604020202020204" pitchFamily="34" charset="0"/>
              <a:buChar char="•"/>
            </a:pPr>
            <a:r>
              <a:rPr lang="es-CL" sz="1500" kern="1200" dirty="0">
                <a:solidFill>
                  <a:prstClr val="black"/>
                </a:solidFill>
                <a:latin typeface="Calibri Light" panose="020F0302020204030204"/>
              </a:rPr>
              <a:t>Fidelizar</a:t>
            </a:r>
          </a:p>
        </p:txBody>
      </p:sp>
      <p:sp>
        <p:nvSpPr>
          <p:cNvPr id="31" name="CuadroTexto 30">
            <a:extLst>
              <a:ext uri="{FF2B5EF4-FFF2-40B4-BE49-F238E27FC236}">
                <a16:creationId xmlns:a16="http://schemas.microsoft.com/office/drawing/2014/main" id="{A0CAA622-F31F-C80C-B477-DB89071B3EDF}"/>
              </a:ext>
            </a:extLst>
          </p:cNvPr>
          <p:cNvSpPr txBox="1"/>
          <p:nvPr/>
        </p:nvSpPr>
        <p:spPr>
          <a:xfrm>
            <a:off x="1844925" y="1505978"/>
            <a:ext cx="1886465" cy="553998"/>
          </a:xfrm>
          <a:prstGeom prst="rect">
            <a:avLst/>
          </a:prstGeom>
          <a:noFill/>
        </p:spPr>
        <p:txBody>
          <a:bodyPr wrap="square" rtlCol="0">
            <a:spAutoFit/>
          </a:bodyPr>
          <a:lstStyle/>
          <a:p>
            <a:pPr algn="ctr" defTabSz="685800">
              <a:buClrTx/>
            </a:pPr>
            <a:r>
              <a:rPr lang="es-CL" sz="1500" kern="1200" dirty="0">
                <a:solidFill>
                  <a:prstClr val="black"/>
                </a:solidFill>
                <a:latin typeface="Calibri Light" panose="020F0302020204030204"/>
                <a:ea typeface="+mn-ea"/>
                <a:cs typeface="+mn-cs"/>
              </a:rPr>
              <a:t>DESCUBRIMIENTO</a:t>
            </a:r>
          </a:p>
          <a:p>
            <a:pPr algn="ctr" defTabSz="685800">
              <a:buClrTx/>
            </a:pPr>
            <a:r>
              <a:rPr lang="es-CL" sz="1500" kern="1200" dirty="0">
                <a:solidFill>
                  <a:prstClr val="black"/>
                </a:solidFill>
                <a:latin typeface="Calibri Light" panose="020F0302020204030204"/>
                <a:ea typeface="+mn-ea"/>
                <a:cs typeface="+mn-cs"/>
              </a:rPr>
              <a:t>DEL CLIENTE</a:t>
            </a:r>
          </a:p>
        </p:txBody>
      </p:sp>
      <p:sp>
        <p:nvSpPr>
          <p:cNvPr id="32" name="CuadroTexto 31">
            <a:extLst>
              <a:ext uri="{FF2B5EF4-FFF2-40B4-BE49-F238E27FC236}">
                <a16:creationId xmlns:a16="http://schemas.microsoft.com/office/drawing/2014/main" id="{E79E84CA-6426-8538-559E-04AF69C3F9EA}"/>
              </a:ext>
            </a:extLst>
          </p:cNvPr>
          <p:cNvSpPr txBox="1"/>
          <p:nvPr/>
        </p:nvSpPr>
        <p:spPr>
          <a:xfrm>
            <a:off x="3813835" y="1505978"/>
            <a:ext cx="1886465" cy="553998"/>
          </a:xfrm>
          <a:prstGeom prst="rect">
            <a:avLst/>
          </a:prstGeom>
          <a:noFill/>
        </p:spPr>
        <p:txBody>
          <a:bodyPr wrap="square" rtlCol="0">
            <a:spAutoFit/>
          </a:bodyPr>
          <a:lstStyle/>
          <a:p>
            <a:pPr algn="ctr" defTabSz="685800">
              <a:buClrTx/>
            </a:pPr>
            <a:r>
              <a:rPr lang="es-CL" sz="1500" kern="1200" dirty="0">
                <a:solidFill>
                  <a:prstClr val="black"/>
                </a:solidFill>
                <a:latin typeface="Calibri Light" panose="020F0302020204030204"/>
                <a:ea typeface="+mn-ea"/>
                <a:cs typeface="+mn-cs"/>
              </a:rPr>
              <a:t>VALIDACIÓN</a:t>
            </a:r>
          </a:p>
          <a:p>
            <a:pPr algn="ctr" defTabSz="685800">
              <a:buClrTx/>
            </a:pPr>
            <a:r>
              <a:rPr lang="es-CL" sz="1500" kern="1200" dirty="0">
                <a:solidFill>
                  <a:prstClr val="black"/>
                </a:solidFill>
                <a:latin typeface="Calibri Light" panose="020F0302020204030204"/>
                <a:ea typeface="+mn-ea"/>
                <a:cs typeface="+mn-cs"/>
              </a:rPr>
              <a:t>DEL CLIENTE</a:t>
            </a:r>
          </a:p>
        </p:txBody>
      </p:sp>
      <p:sp>
        <p:nvSpPr>
          <p:cNvPr id="33" name="CuadroTexto 32">
            <a:extLst>
              <a:ext uri="{FF2B5EF4-FFF2-40B4-BE49-F238E27FC236}">
                <a16:creationId xmlns:a16="http://schemas.microsoft.com/office/drawing/2014/main" id="{F343813E-4AD2-3894-D630-F0E09FA005AC}"/>
              </a:ext>
            </a:extLst>
          </p:cNvPr>
          <p:cNvSpPr txBox="1"/>
          <p:nvPr/>
        </p:nvSpPr>
        <p:spPr>
          <a:xfrm>
            <a:off x="6260870" y="1505975"/>
            <a:ext cx="1886465" cy="553998"/>
          </a:xfrm>
          <a:prstGeom prst="rect">
            <a:avLst/>
          </a:prstGeom>
          <a:noFill/>
        </p:spPr>
        <p:txBody>
          <a:bodyPr wrap="square" rtlCol="0">
            <a:spAutoFit/>
          </a:bodyPr>
          <a:lstStyle/>
          <a:p>
            <a:pPr algn="ctr" defTabSz="685800">
              <a:buClrTx/>
            </a:pPr>
            <a:r>
              <a:rPr lang="es-CL" sz="1500" kern="1200" dirty="0">
                <a:solidFill>
                  <a:prstClr val="black"/>
                </a:solidFill>
                <a:latin typeface="Calibri Light" panose="020F0302020204030204"/>
                <a:ea typeface="+mn-ea"/>
                <a:cs typeface="+mn-cs"/>
              </a:rPr>
              <a:t>CREACIÓN DE </a:t>
            </a:r>
          </a:p>
          <a:p>
            <a:pPr algn="ctr" defTabSz="685800">
              <a:buClrTx/>
            </a:pPr>
            <a:r>
              <a:rPr lang="es-CL" sz="1500" kern="1200" dirty="0">
                <a:solidFill>
                  <a:prstClr val="black"/>
                </a:solidFill>
                <a:latin typeface="Calibri Light" panose="020F0302020204030204"/>
                <a:ea typeface="+mn-ea"/>
                <a:cs typeface="+mn-cs"/>
              </a:rPr>
              <a:t>CLIENTE</a:t>
            </a:r>
          </a:p>
        </p:txBody>
      </p:sp>
      <p:sp>
        <p:nvSpPr>
          <p:cNvPr id="34" name="CuadroTexto 33">
            <a:extLst>
              <a:ext uri="{FF2B5EF4-FFF2-40B4-BE49-F238E27FC236}">
                <a16:creationId xmlns:a16="http://schemas.microsoft.com/office/drawing/2014/main" id="{8A504727-8066-E196-E842-0F98158B42E0}"/>
              </a:ext>
            </a:extLst>
          </p:cNvPr>
          <p:cNvSpPr txBox="1"/>
          <p:nvPr/>
        </p:nvSpPr>
        <p:spPr>
          <a:xfrm>
            <a:off x="8365298" y="1505976"/>
            <a:ext cx="1886465" cy="553998"/>
          </a:xfrm>
          <a:prstGeom prst="rect">
            <a:avLst/>
          </a:prstGeom>
          <a:noFill/>
        </p:spPr>
        <p:txBody>
          <a:bodyPr wrap="square" rtlCol="0">
            <a:spAutoFit/>
          </a:bodyPr>
          <a:lstStyle/>
          <a:p>
            <a:pPr algn="ctr" defTabSz="685800">
              <a:buClrTx/>
            </a:pPr>
            <a:r>
              <a:rPr lang="es-CL" sz="1500" kern="1200" dirty="0">
                <a:solidFill>
                  <a:prstClr val="black"/>
                </a:solidFill>
                <a:latin typeface="Calibri Light" panose="020F0302020204030204"/>
                <a:ea typeface="+mn-ea"/>
                <a:cs typeface="+mn-cs"/>
              </a:rPr>
              <a:t>DESARROLLO DE EMPRESA</a:t>
            </a:r>
          </a:p>
        </p:txBody>
      </p:sp>
      <p:cxnSp>
        <p:nvCxnSpPr>
          <p:cNvPr id="35" name="Conector recto 34">
            <a:extLst>
              <a:ext uri="{FF2B5EF4-FFF2-40B4-BE49-F238E27FC236}">
                <a16:creationId xmlns:a16="http://schemas.microsoft.com/office/drawing/2014/main" id="{EA42BCD4-EE70-CA18-CF5E-C027A1B2589A}"/>
              </a:ext>
            </a:extLst>
          </p:cNvPr>
          <p:cNvCxnSpPr>
            <a:cxnSpLocks/>
          </p:cNvCxnSpPr>
          <p:nvPr/>
        </p:nvCxnSpPr>
        <p:spPr>
          <a:xfrm>
            <a:off x="6014041" y="1632001"/>
            <a:ext cx="11887" cy="4072447"/>
          </a:xfrm>
          <a:prstGeom prst="line">
            <a:avLst/>
          </a:prstGeom>
          <a:ln w="28575">
            <a:solidFill>
              <a:srgbClr val="CC66FF"/>
            </a:solidFill>
            <a:prstDash val="dash"/>
          </a:ln>
        </p:spPr>
        <p:style>
          <a:lnRef idx="1">
            <a:schemeClr val="accent1"/>
          </a:lnRef>
          <a:fillRef idx="0">
            <a:schemeClr val="accent1"/>
          </a:fillRef>
          <a:effectRef idx="0">
            <a:schemeClr val="accent1"/>
          </a:effectRef>
          <a:fontRef idx="minor">
            <a:schemeClr val="tx1"/>
          </a:fontRef>
        </p:style>
      </p:cxnSp>
      <p:sp>
        <p:nvSpPr>
          <p:cNvPr id="37" name="CuadroTexto 36">
            <a:extLst>
              <a:ext uri="{FF2B5EF4-FFF2-40B4-BE49-F238E27FC236}">
                <a16:creationId xmlns:a16="http://schemas.microsoft.com/office/drawing/2014/main" id="{36CD5ECD-87E4-8E86-E4E6-5A2BE03ADC77}"/>
              </a:ext>
            </a:extLst>
          </p:cNvPr>
          <p:cNvSpPr txBox="1"/>
          <p:nvPr/>
        </p:nvSpPr>
        <p:spPr>
          <a:xfrm flipH="1">
            <a:off x="7532" y="6486330"/>
            <a:ext cx="5207297" cy="307777"/>
          </a:xfrm>
          <a:prstGeom prst="rect">
            <a:avLst/>
          </a:prstGeom>
          <a:noFill/>
        </p:spPr>
        <p:txBody>
          <a:bodyPr wrap="square" rtlCol="0">
            <a:spAutoFit/>
          </a:bodyPr>
          <a:lstStyle/>
          <a:p>
            <a:pPr defTabSz="685800">
              <a:buClrTx/>
            </a:pPr>
            <a:r>
              <a:rPr lang="es-CL" sz="1400" kern="1200" dirty="0">
                <a:solidFill>
                  <a:srgbClr val="E7E6E6">
                    <a:lumMod val="50000"/>
                  </a:srgbClr>
                </a:solidFill>
                <a:latin typeface="Calibri Light" panose="020F0302020204030204" pitchFamily="34" charset="0"/>
                <a:ea typeface="+mn-ea"/>
                <a:cs typeface="Calibri Light" panose="020F0302020204030204" pitchFamily="34" charset="0"/>
              </a:rPr>
              <a:t>Fuente: Basado en </a:t>
            </a:r>
            <a:r>
              <a:rPr lang="es-MX" sz="1400" kern="1200" dirty="0">
                <a:solidFill>
                  <a:srgbClr val="E7E6E6">
                    <a:lumMod val="50000"/>
                  </a:srgbClr>
                </a:solidFill>
                <a:latin typeface="Calibri Light" panose="020F0302020204030204" pitchFamily="34" charset="0"/>
                <a:ea typeface="+mn-ea"/>
                <a:cs typeface="Calibri Light" panose="020F0302020204030204" pitchFamily="34" charset="0"/>
              </a:rPr>
              <a:t>Desarrollo de Clientes, Steve </a:t>
            </a:r>
            <a:r>
              <a:rPr lang="es-MX" sz="1400" kern="1200" dirty="0" err="1">
                <a:solidFill>
                  <a:srgbClr val="E7E6E6">
                    <a:lumMod val="50000"/>
                  </a:srgbClr>
                </a:solidFill>
                <a:latin typeface="Calibri Light" panose="020F0302020204030204" pitchFamily="34" charset="0"/>
                <a:ea typeface="+mn-ea"/>
                <a:cs typeface="Calibri Light" panose="020F0302020204030204" pitchFamily="34" charset="0"/>
              </a:rPr>
              <a:t>Blank</a:t>
            </a:r>
            <a:endParaRPr lang="es-MX" sz="1400" kern="1200" dirty="0">
              <a:solidFill>
                <a:srgbClr val="E7E6E6">
                  <a:lumMod val="50000"/>
                </a:srgbClr>
              </a:solidFill>
              <a:latin typeface="Calibri Light" panose="020F0302020204030204" pitchFamily="34" charset="0"/>
              <a:ea typeface="+mn-ea"/>
              <a:cs typeface="Calibri Light" panose="020F0302020204030204" pitchFamily="34" charset="0"/>
            </a:endParaRPr>
          </a:p>
        </p:txBody>
      </p:sp>
    </p:spTree>
    <p:extLst>
      <p:ext uri="{BB962C8B-B14F-4D97-AF65-F5344CB8AC3E}">
        <p14:creationId xmlns:p14="http://schemas.microsoft.com/office/powerpoint/2010/main" val="664238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6D613860-636B-4BED-9A5F-35DE655901D1}"/>
              </a:ext>
            </a:extLst>
          </p:cNvPr>
          <p:cNvSpPr txBox="1"/>
          <p:nvPr/>
        </p:nvSpPr>
        <p:spPr>
          <a:xfrm>
            <a:off x="854019" y="369674"/>
            <a:ext cx="10889489" cy="584775"/>
          </a:xfrm>
          <a:prstGeom prst="rect">
            <a:avLst/>
          </a:prstGeom>
          <a:noFill/>
        </p:spPr>
        <p:txBody>
          <a:bodyPr wrap="square" rtlCol="0">
            <a:spAutoFit/>
          </a:bodyPr>
          <a:lstStyle/>
          <a:p>
            <a:pPr algn="r">
              <a:spcAft>
                <a:spcPts val="1200"/>
              </a:spcAft>
            </a:pPr>
            <a:r>
              <a:rPr lang="es-CL" sz="3200" dirty="0">
                <a:solidFill>
                  <a:schemeClr val="bg1">
                    <a:lumMod val="50000"/>
                  </a:schemeClr>
                </a:solidFill>
                <a:latin typeface="Franklin Gothic Demi" panose="020B0703020102020204" pitchFamily="34" charset="0"/>
              </a:rPr>
              <a:t>¿Quiénes </a:t>
            </a:r>
            <a:r>
              <a:rPr lang="es-CL" sz="3200" dirty="0">
                <a:solidFill>
                  <a:schemeClr val="accent2"/>
                </a:solidFill>
                <a:latin typeface="Franklin Gothic Demi" panose="020B0703020102020204" pitchFamily="34" charset="0"/>
              </a:rPr>
              <a:t>somos</a:t>
            </a:r>
            <a:r>
              <a:rPr lang="es-CL" sz="3200" dirty="0">
                <a:solidFill>
                  <a:schemeClr val="bg1">
                    <a:lumMod val="50000"/>
                  </a:schemeClr>
                </a:solidFill>
                <a:latin typeface="Franklin Gothic Demi" panose="020B0703020102020204" pitchFamily="34" charset="0"/>
              </a:rPr>
              <a:t>?</a:t>
            </a:r>
            <a:endParaRPr lang="es-CL" sz="3200" dirty="0">
              <a:solidFill>
                <a:schemeClr val="tx2"/>
              </a:solidFill>
              <a:latin typeface="Franklin Gothic Demi" panose="020B0703020102020204" pitchFamily="34" charset="0"/>
            </a:endParaRPr>
          </a:p>
        </p:txBody>
      </p:sp>
      <p:sp>
        <p:nvSpPr>
          <p:cNvPr id="8" name="Rectángulo 7">
            <a:extLst>
              <a:ext uri="{FF2B5EF4-FFF2-40B4-BE49-F238E27FC236}">
                <a16:creationId xmlns:a16="http://schemas.microsoft.com/office/drawing/2014/main" id="{972953D4-E6FB-480B-8CF9-9D63720D049E}"/>
              </a:ext>
            </a:extLst>
          </p:cNvPr>
          <p:cNvSpPr/>
          <p:nvPr/>
        </p:nvSpPr>
        <p:spPr>
          <a:xfrm rot="16200000">
            <a:off x="11178700" y="673109"/>
            <a:ext cx="57621" cy="6378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prstClr val="white"/>
              </a:solidFill>
              <a:effectLst/>
              <a:uLnTx/>
              <a:uFillTx/>
            </a:endParaRPr>
          </a:p>
        </p:txBody>
      </p:sp>
      <p:sp>
        <p:nvSpPr>
          <p:cNvPr id="46" name="Rectángulo 45">
            <a:extLst>
              <a:ext uri="{FF2B5EF4-FFF2-40B4-BE49-F238E27FC236}">
                <a16:creationId xmlns:a16="http://schemas.microsoft.com/office/drawing/2014/main" id="{AC703BA4-A845-4DF8-877C-F498C4257A7D}"/>
              </a:ext>
            </a:extLst>
          </p:cNvPr>
          <p:cNvSpPr/>
          <p:nvPr/>
        </p:nvSpPr>
        <p:spPr>
          <a:xfrm>
            <a:off x="0" y="6576859"/>
            <a:ext cx="12386497" cy="30130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47" name="Rectángulo 46">
            <a:extLst>
              <a:ext uri="{FF2B5EF4-FFF2-40B4-BE49-F238E27FC236}">
                <a16:creationId xmlns:a16="http://schemas.microsoft.com/office/drawing/2014/main" id="{C39F87BF-AFF6-4DF3-87F1-D650E81DF2BC}"/>
              </a:ext>
            </a:extLst>
          </p:cNvPr>
          <p:cNvSpPr/>
          <p:nvPr/>
        </p:nvSpPr>
        <p:spPr>
          <a:xfrm rot="20921100">
            <a:off x="6241600" y="6337235"/>
            <a:ext cx="7322110" cy="10263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48" name="Picture 4" descr="Favicon 192">
            <a:extLst>
              <a:ext uri="{FF2B5EF4-FFF2-40B4-BE49-F238E27FC236}">
                <a16:creationId xmlns:a16="http://schemas.microsoft.com/office/drawing/2014/main" id="{B95D4E43-9398-483B-950A-6B15519571A0}"/>
              </a:ext>
            </a:extLst>
          </p:cNvPr>
          <p:cNvPicPr>
            <a:picLocks noChangeAspect="1" noChangeArrowheads="1"/>
          </p:cNvPicPr>
          <p:nvPr/>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372559" y="6055908"/>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51" name="CuadroTexto 50">
            <a:extLst>
              <a:ext uri="{FF2B5EF4-FFF2-40B4-BE49-F238E27FC236}">
                <a16:creationId xmlns:a16="http://schemas.microsoft.com/office/drawing/2014/main" id="{6210A8CA-7E3E-B90B-E5B9-D0137DA24513}"/>
              </a:ext>
            </a:extLst>
          </p:cNvPr>
          <p:cNvSpPr txBox="1"/>
          <p:nvPr/>
        </p:nvSpPr>
        <p:spPr>
          <a:xfrm rot="20927580">
            <a:off x="8527420" y="6457885"/>
            <a:ext cx="2350669" cy="338554"/>
          </a:xfrm>
          <a:prstGeom prst="rect">
            <a:avLst/>
          </a:prstGeom>
          <a:noFill/>
        </p:spPr>
        <p:txBody>
          <a:bodyPr wrap="square" rtlCol="0">
            <a:spAutoFit/>
          </a:bodyPr>
          <a:lstStyle/>
          <a:p>
            <a:pPr algn="r"/>
            <a:r>
              <a:rPr lang="es-CL" sz="1600" dirty="0">
                <a:solidFill>
                  <a:schemeClr val="bg1"/>
                </a:solidFill>
                <a:latin typeface="Arial Nova Cond" panose="020B0506020202020204" pitchFamily="34" charset="0"/>
              </a:rPr>
              <a:t>Impacta</a:t>
            </a:r>
            <a:r>
              <a:rPr lang="es-CL" sz="1600" b="1" dirty="0">
                <a:solidFill>
                  <a:schemeClr val="bg1"/>
                </a:solidFill>
                <a:latin typeface="Arial Nova Cond" panose="020B0506020202020204" pitchFamily="34" charset="0"/>
              </a:rPr>
              <a:t> USACH 2.0</a:t>
            </a:r>
          </a:p>
        </p:txBody>
      </p:sp>
      <p:sp>
        <p:nvSpPr>
          <p:cNvPr id="2" name="CuadroTexto 1">
            <a:extLst>
              <a:ext uri="{FF2B5EF4-FFF2-40B4-BE49-F238E27FC236}">
                <a16:creationId xmlns:a16="http://schemas.microsoft.com/office/drawing/2014/main" id="{631B6137-D86E-CA16-E510-01492FDE0EA6}"/>
              </a:ext>
            </a:extLst>
          </p:cNvPr>
          <p:cNvSpPr txBox="1"/>
          <p:nvPr/>
        </p:nvSpPr>
        <p:spPr>
          <a:xfrm>
            <a:off x="503239" y="221817"/>
            <a:ext cx="6461715" cy="461665"/>
          </a:xfrm>
          <a:prstGeom prst="rect">
            <a:avLst/>
          </a:prstGeom>
          <a:noFill/>
        </p:spPr>
        <p:txBody>
          <a:bodyPr wrap="square" rtlCol="0">
            <a:spAutoFit/>
          </a:bodyPr>
          <a:lstStyle/>
          <a:p>
            <a:pPr>
              <a:spcAft>
                <a:spcPts val="900"/>
              </a:spcAft>
            </a:pPr>
            <a:r>
              <a:rPr lang="es-CL" sz="2400" b="1" dirty="0">
                <a:solidFill>
                  <a:srgbClr val="44546A"/>
                </a:solidFill>
                <a:latin typeface="Lucida Sans Unicode" panose="020B0602030504020204" pitchFamily="34" charset="0"/>
                <a:cs typeface="Lucida Sans Unicode" panose="020B0602030504020204" pitchFamily="34" charset="0"/>
              </a:rPr>
              <a:t>Facilitadores</a:t>
            </a:r>
          </a:p>
        </p:txBody>
      </p:sp>
      <p:pic>
        <p:nvPicPr>
          <p:cNvPr id="9" name="Picture 2" descr="Nuestro Equipo">
            <a:extLst>
              <a:ext uri="{FF2B5EF4-FFF2-40B4-BE49-F238E27FC236}">
                <a16:creationId xmlns:a16="http://schemas.microsoft.com/office/drawing/2014/main" id="{D4EAB896-C648-8F14-1FCC-848E2C9B1AB8}"/>
              </a:ext>
            </a:extLst>
          </p:cNvPr>
          <p:cNvPicPr>
            <a:picLocks noChangeAspect="1" noChangeArrowheads="1"/>
          </p:cNvPicPr>
          <p:nvPr/>
        </p:nvPicPr>
        <p:blipFill>
          <a:blip r:embed="rId3" cstate="screen">
            <a:grayscl/>
            <a:extLst>
              <a:ext uri="{28A0092B-C50C-407E-A947-70E740481C1C}">
                <a14:useLocalDpi xmlns:a14="http://schemas.microsoft.com/office/drawing/2010/main"/>
              </a:ext>
            </a:extLst>
          </a:blip>
          <a:srcRect/>
          <a:stretch>
            <a:fillRect/>
          </a:stretch>
        </p:blipFill>
        <p:spPr bwMode="auto">
          <a:xfrm>
            <a:off x="2388210" y="1300946"/>
            <a:ext cx="2061573" cy="2061573"/>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F4EEB99E-5442-C7C9-F923-086ED0447F95}"/>
              </a:ext>
            </a:extLst>
          </p:cNvPr>
          <p:cNvSpPr txBox="1"/>
          <p:nvPr/>
        </p:nvSpPr>
        <p:spPr>
          <a:xfrm>
            <a:off x="2029028" y="4005457"/>
            <a:ext cx="2779936" cy="1061829"/>
          </a:xfrm>
          <a:prstGeom prst="rect">
            <a:avLst/>
          </a:prstGeom>
          <a:noFill/>
        </p:spPr>
        <p:txBody>
          <a:bodyPr wrap="square" rtlCol="0">
            <a:spAutoFit/>
          </a:bodyPr>
          <a:lstStyle>
            <a:defPPr>
              <a:defRPr lang="es-ES"/>
            </a:defPPr>
            <a:lvl1pPr marL="3175">
              <a:defRPr sz="900">
                <a:solidFill>
                  <a:schemeClr val="tx2">
                    <a:lumMod val="60000"/>
                    <a:lumOff val="40000"/>
                  </a:schemeClr>
                </a:solidFill>
                <a:latin typeface="HP Simplified" panose="020B0604020204020204" pitchFamily="34" charset="0"/>
              </a:defRPr>
            </a:lvl1pPr>
          </a:lstStyle>
          <a:p>
            <a:pPr algn="ctr"/>
            <a:r>
              <a:rPr lang="es-CL" dirty="0">
                <a:solidFill>
                  <a:schemeClr val="tx1"/>
                </a:solidFill>
              </a:rPr>
              <a:t>Bioquímica, Universidad de Santiago de Chile. Mg (c) en Gestión Tecnológica, Mención Biotecnología, Universidad de Santiago de Chile.</a:t>
            </a:r>
          </a:p>
          <a:p>
            <a:pPr algn="ctr"/>
            <a:r>
              <a:rPr lang="es-CL" dirty="0">
                <a:solidFill>
                  <a:schemeClr val="tx1"/>
                </a:solidFill>
              </a:rPr>
              <a:t>+7 años de experiencia en proyectos de innovación tecnológica, realizando mentorías y asesorías técnicas en análisis y valorización de tecnologías, estrategias de PI, validación comercial de tecnologías, entre otros.</a:t>
            </a:r>
          </a:p>
        </p:txBody>
      </p:sp>
      <p:sp>
        <p:nvSpPr>
          <p:cNvPr id="12" name="CuadroTexto 11">
            <a:extLst>
              <a:ext uri="{FF2B5EF4-FFF2-40B4-BE49-F238E27FC236}">
                <a16:creationId xmlns:a16="http://schemas.microsoft.com/office/drawing/2014/main" id="{1366E7A2-29B6-645B-B8F8-C0143B278DA1}"/>
              </a:ext>
            </a:extLst>
          </p:cNvPr>
          <p:cNvSpPr txBox="1"/>
          <p:nvPr/>
        </p:nvSpPr>
        <p:spPr>
          <a:xfrm>
            <a:off x="2431833" y="3331731"/>
            <a:ext cx="1946805" cy="37247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CL" sz="1800" b="1" i="0" u="none" strike="noStrike" kern="0" cap="none" spc="0" normalizeH="0" baseline="0" noProof="0" dirty="0">
                <a:ln>
                  <a:noFill/>
                </a:ln>
                <a:solidFill>
                  <a:schemeClr val="tx1"/>
                </a:solidFill>
                <a:effectLst/>
                <a:uLnTx/>
                <a:uFillTx/>
                <a:latin typeface="Franklin Gothic Demi" panose="020B0703020102020204" pitchFamily="34" charset="0"/>
              </a:rPr>
              <a:t>Elena </a:t>
            </a:r>
            <a:r>
              <a:rPr kumimoji="0" lang="es-CL" sz="1800" b="1" i="0" u="none" strike="noStrike" kern="0" cap="none" spc="0" normalizeH="0" baseline="0" noProof="0" dirty="0" err="1">
                <a:ln>
                  <a:noFill/>
                </a:ln>
                <a:solidFill>
                  <a:schemeClr val="tx1"/>
                </a:solidFill>
                <a:effectLst/>
                <a:uLnTx/>
                <a:uFillTx/>
                <a:latin typeface="Franklin Gothic Demi" panose="020B0703020102020204" pitchFamily="34" charset="0"/>
              </a:rPr>
              <a:t>Barindelli</a:t>
            </a:r>
            <a:endParaRPr kumimoji="0" lang="es-CL" sz="1800" b="1" i="0" u="none" strike="noStrike" kern="0" cap="none" spc="0" normalizeH="0" baseline="0" noProof="0" dirty="0">
              <a:ln>
                <a:noFill/>
              </a:ln>
              <a:solidFill>
                <a:schemeClr val="tx1"/>
              </a:solidFill>
              <a:effectLst/>
              <a:uLnTx/>
              <a:uFillTx/>
              <a:latin typeface="Franklin Gothic Demi" panose="020B0703020102020204" pitchFamily="34" charset="0"/>
            </a:endParaRPr>
          </a:p>
        </p:txBody>
      </p:sp>
      <p:sp>
        <p:nvSpPr>
          <p:cNvPr id="13" name="CuadroTexto 12">
            <a:extLst>
              <a:ext uri="{FF2B5EF4-FFF2-40B4-BE49-F238E27FC236}">
                <a16:creationId xmlns:a16="http://schemas.microsoft.com/office/drawing/2014/main" id="{3DF9A7B0-625F-5690-24DC-AB1E34A3B5E9}"/>
              </a:ext>
            </a:extLst>
          </p:cNvPr>
          <p:cNvSpPr txBox="1"/>
          <p:nvPr/>
        </p:nvSpPr>
        <p:spPr>
          <a:xfrm>
            <a:off x="2431833" y="3666305"/>
            <a:ext cx="1946805" cy="256079"/>
          </a:xfrm>
          <a:prstGeom prst="rect">
            <a:avLst/>
          </a:prstGeom>
          <a:noFill/>
        </p:spPr>
        <p:txBody>
          <a:bodyPr wrap="square" rtlCol="0">
            <a:spAutoFit/>
          </a:bodyPr>
          <a:lstStyle>
            <a:defPPr>
              <a:defRPr lang="es-CL"/>
            </a:defPPr>
            <a:lvl1pPr marL="3175">
              <a:defRPr sz="1000">
                <a:solidFill>
                  <a:schemeClr val="tx2">
                    <a:lumMod val="60000"/>
                    <a:lumOff val="40000"/>
                  </a:schemeClr>
                </a:solidFill>
                <a:latin typeface="HP Simplified" panose="020B0604020204020204" pitchFamily="34" charset="0"/>
              </a:defRPr>
            </a:lvl1pPr>
          </a:lstStyle>
          <a:p>
            <a:pPr marL="3175" marR="0" lvl="0" indent="0" algn="ctr" defTabSz="914400" eaLnBrk="1" fontAlgn="auto" latinLnBrk="0" hangingPunct="1">
              <a:lnSpc>
                <a:spcPct val="100000"/>
              </a:lnSpc>
              <a:spcBef>
                <a:spcPts val="0"/>
              </a:spcBef>
              <a:spcAft>
                <a:spcPts val="0"/>
              </a:spcAft>
              <a:buClrTx/>
              <a:buSzTx/>
              <a:buFontTx/>
              <a:buNone/>
              <a:tabLst/>
              <a:defRPr/>
            </a:pPr>
            <a:r>
              <a:rPr kumimoji="0" lang="es-CL" sz="1050" b="1" i="0" u="none" strike="noStrike" kern="0" cap="none" spc="0" normalizeH="0" baseline="0" noProof="0" dirty="0">
                <a:ln>
                  <a:noFill/>
                </a:ln>
                <a:solidFill>
                  <a:schemeClr val="tx1"/>
                </a:solidFill>
                <a:effectLst/>
                <a:uLnTx/>
                <a:uFillTx/>
                <a:latin typeface="Arial Nova Cond" panose="020B0506020202020204" pitchFamily="34" charset="0"/>
              </a:rPr>
              <a:t>Consultora Senior</a:t>
            </a:r>
          </a:p>
        </p:txBody>
      </p:sp>
      <p:pic>
        <p:nvPicPr>
          <p:cNvPr id="14" name="Picture 10" descr="Resultado de imagen para linkedin">
            <a:hlinkClick r:id="rId4"/>
            <a:extLst>
              <a:ext uri="{FF2B5EF4-FFF2-40B4-BE49-F238E27FC236}">
                <a16:creationId xmlns:a16="http://schemas.microsoft.com/office/drawing/2014/main" id="{F154ECB4-4013-4027-5A14-9DED1AADA7C6}"/>
              </a:ext>
            </a:extLst>
          </p:cNvPr>
          <p:cNvPicPr>
            <a:picLocks noChangeAspect="1" noChangeArrowheads="1"/>
          </p:cNvPicPr>
          <p:nvPr/>
        </p:nvPicPr>
        <p:blipFill rotWithShape="1">
          <a:blip r:embed="rId5" cstate="screen">
            <a:clrChange>
              <a:clrFrom>
                <a:srgbClr val="ACACAC"/>
              </a:clrFrom>
              <a:clrTo>
                <a:srgbClr val="ACACAC">
                  <a:alpha val="0"/>
                </a:srgbClr>
              </a:clrTo>
            </a:clrChange>
            <a:duotone>
              <a:schemeClr val="accent2">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l="12433" r="12677"/>
          <a:stretch/>
        </p:blipFill>
        <p:spPr bwMode="auto">
          <a:xfrm>
            <a:off x="2405324" y="1305847"/>
            <a:ext cx="348533" cy="34904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a:extLst>
              <a:ext uri="{FF2B5EF4-FFF2-40B4-BE49-F238E27FC236}">
                <a16:creationId xmlns:a16="http://schemas.microsoft.com/office/drawing/2014/main" id="{A8F1C1CF-48AA-FD12-72A0-C825000C240E}"/>
              </a:ext>
            </a:extLst>
          </p:cNvPr>
          <p:cNvGrpSpPr/>
          <p:nvPr/>
        </p:nvGrpSpPr>
        <p:grpSpPr>
          <a:xfrm>
            <a:off x="6615876" y="1281719"/>
            <a:ext cx="1901056" cy="2056117"/>
            <a:chOff x="1516850" y="834968"/>
            <a:chExt cx="2040188" cy="2040189"/>
          </a:xfrm>
        </p:grpSpPr>
        <p:pic>
          <p:nvPicPr>
            <p:cNvPr id="15" name="Picture 4" descr="Nuestro Equipo">
              <a:extLst>
                <a:ext uri="{FF2B5EF4-FFF2-40B4-BE49-F238E27FC236}">
                  <a16:creationId xmlns:a16="http://schemas.microsoft.com/office/drawing/2014/main" id="{05A2B8F3-D39F-0492-7E25-930700E23B65}"/>
                </a:ext>
              </a:extLst>
            </p:cNvPr>
            <p:cNvPicPr>
              <a:picLocks noChangeAspect="1" noChangeArrowheads="1"/>
            </p:cNvPicPr>
            <p:nvPr/>
          </p:nvPicPr>
          <p:blipFill>
            <a:blip r:embed="rId7" cstate="screen">
              <a:grayscl/>
              <a:extLst>
                <a:ext uri="{28A0092B-C50C-407E-A947-70E740481C1C}">
                  <a14:useLocalDpi xmlns:a14="http://schemas.microsoft.com/office/drawing/2010/main"/>
                </a:ext>
              </a:extLst>
            </a:blip>
            <a:srcRect/>
            <a:stretch>
              <a:fillRect/>
            </a:stretch>
          </p:blipFill>
          <p:spPr bwMode="auto">
            <a:xfrm>
              <a:off x="1516850" y="834969"/>
              <a:ext cx="2040188" cy="20401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descr="Resultado de imagen para linkedin">
              <a:hlinkClick r:id="rId8"/>
              <a:extLst>
                <a:ext uri="{FF2B5EF4-FFF2-40B4-BE49-F238E27FC236}">
                  <a16:creationId xmlns:a16="http://schemas.microsoft.com/office/drawing/2014/main" id="{E4F39764-FFD1-33F7-F68E-D92D868489D9}"/>
                </a:ext>
              </a:extLst>
            </p:cNvPr>
            <p:cNvPicPr>
              <a:picLocks noChangeAspect="1" noChangeArrowheads="1"/>
            </p:cNvPicPr>
            <p:nvPr/>
          </p:nvPicPr>
          <p:blipFill rotWithShape="1">
            <a:blip r:embed="rId5" cstate="screen">
              <a:clrChange>
                <a:clrFrom>
                  <a:srgbClr val="ACACAC"/>
                </a:clrFrom>
                <a:clrTo>
                  <a:srgbClr val="ACACAC">
                    <a:alpha val="0"/>
                  </a:srgbClr>
                </a:clrTo>
              </a:clrChange>
              <a:duotone>
                <a:schemeClr val="accent4">
                  <a:shade val="45000"/>
                  <a:satMod val="135000"/>
                </a:schemeClr>
                <a:prstClr val="white"/>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a:ext>
              </a:extLst>
            </a:blip>
            <a:srcRect l="12433" r="12677"/>
            <a:stretch/>
          </p:blipFill>
          <p:spPr bwMode="auto">
            <a:xfrm>
              <a:off x="1516850" y="834968"/>
              <a:ext cx="345589" cy="346093"/>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CuadroTexto 16">
            <a:extLst>
              <a:ext uri="{FF2B5EF4-FFF2-40B4-BE49-F238E27FC236}">
                <a16:creationId xmlns:a16="http://schemas.microsoft.com/office/drawing/2014/main" id="{90935B37-AFC9-379A-630A-8C146DC00570}"/>
              </a:ext>
            </a:extLst>
          </p:cNvPr>
          <p:cNvSpPr txBox="1"/>
          <p:nvPr/>
        </p:nvSpPr>
        <p:spPr>
          <a:xfrm>
            <a:off x="5935564" y="3924671"/>
            <a:ext cx="3267430" cy="1384995"/>
          </a:xfrm>
          <a:prstGeom prst="rect">
            <a:avLst/>
          </a:prstGeom>
          <a:noFill/>
        </p:spPr>
        <p:txBody>
          <a:bodyPr wrap="square" rtlCol="0">
            <a:spAutoFit/>
          </a:bodyPr>
          <a:lstStyle>
            <a:defPPr marR="0" lvl="0" algn="l" rtl="0">
              <a:lnSpc>
                <a:spcPct val="100000"/>
              </a:lnSpc>
              <a:spcBef>
                <a:spcPts val="0"/>
              </a:spcBef>
              <a:spcAft>
                <a:spcPts val="0"/>
              </a:spcAft>
              <a:defRPr/>
            </a:defPPr>
            <a:lvl1pPr marL="3175" indent="0" algn="ctr" defTabSz="914400" eaLnBrk="1" fontAlgn="auto" latinLnBrk="0" hangingPunct="1">
              <a:buClrTx/>
              <a:buSzTx/>
              <a:buFontTx/>
              <a:buNone/>
              <a:tabLst/>
              <a:defRPr sz="1100">
                <a:solidFill>
                  <a:srgbClr val="44546A">
                    <a:lumMod val="60000"/>
                    <a:lumOff val="40000"/>
                  </a:srgbClr>
                </a:solidFill>
                <a:latin typeface="Arial Nova Cond" panose="020B0506020202020204" pitchFamily="34" charset="0"/>
              </a:defRPr>
            </a:lvl1pPr>
          </a:lstStyle>
          <a:p>
            <a:r>
              <a:rPr lang="es-CL" sz="1050" dirty="0">
                <a:solidFill>
                  <a:schemeClr val="tx1"/>
                </a:solidFill>
              </a:rPr>
              <a:t>Diseñador Industrial, Universidad de Chile.</a:t>
            </a:r>
          </a:p>
          <a:p>
            <a:r>
              <a:rPr lang="es-CL" sz="1050" dirty="0">
                <a:solidFill>
                  <a:schemeClr val="tx1"/>
                </a:solidFill>
              </a:rPr>
              <a:t>Diplomado en Innovación y Emprendimiento, Pontificia Universidad Católica de Chile. Emprendedor Tecnológico con +14 años de experiencia como consultor, facilitador y mentor en emprendimiento, innovación y transferencia tecnológica; en universidades, empresas privadas e instituciones públicas.</a:t>
            </a:r>
          </a:p>
          <a:p>
            <a:r>
              <a:rPr lang="es-CL" sz="1050" dirty="0">
                <a:solidFill>
                  <a:schemeClr val="tx1"/>
                </a:solidFill>
              </a:rPr>
              <a:t>Socio fundador de Surikat Group S.A.</a:t>
            </a:r>
          </a:p>
        </p:txBody>
      </p:sp>
      <p:sp>
        <p:nvSpPr>
          <p:cNvPr id="18" name="CuadroTexto 17">
            <a:extLst>
              <a:ext uri="{FF2B5EF4-FFF2-40B4-BE49-F238E27FC236}">
                <a16:creationId xmlns:a16="http://schemas.microsoft.com/office/drawing/2014/main" id="{CC4C225B-C8E3-4223-94C6-041EFA64F195}"/>
              </a:ext>
            </a:extLst>
          </p:cNvPr>
          <p:cNvSpPr txBox="1"/>
          <p:nvPr/>
        </p:nvSpPr>
        <p:spPr>
          <a:xfrm>
            <a:off x="6201035" y="3315650"/>
            <a:ext cx="2460193" cy="369332"/>
          </a:xfrm>
          <a:prstGeom prst="rect">
            <a:avLst/>
          </a:prstGeom>
          <a:noFill/>
        </p:spPr>
        <p:txBody>
          <a:bodyPr wrap="square" rtlCol="0">
            <a:spAutoFit/>
          </a:bodyPr>
          <a:lstStyle>
            <a:defPPr marR="0" lvl="0" algn="l" rtl="0">
              <a:lnSpc>
                <a:spcPct val="100000"/>
              </a:lnSpc>
              <a:spcBef>
                <a:spcPts val="0"/>
              </a:spcBef>
              <a:spcAft>
                <a:spcPts val="0"/>
              </a:spcAft>
              <a:defRPr/>
            </a:defPPr>
            <a:lvl1pPr algn="ctr" defTabSz="685800">
              <a:buClrTx/>
              <a:defRPr sz="1350">
                <a:solidFill>
                  <a:srgbClr val="44546A"/>
                </a:solidFill>
                <a:latin typeface="Franklin Gothic Demi" panose="020B0703020102020204" pitchFamily="34" charset="0"/>
              </a:defRPr>
            </a:lvl1pPr>
          </a:lstStyle>
          <a:p>
            <a:r>
              <a:rPr lang="es-CL" sz="1800" b="1" dirty="0">
                <a:solidFill>
                  <a:schemeClr val="tx1"/>
                </a:solidFill>
              </a:rPr>
              <a:t>Jorge Bustamante</a:t>
            </a:r>
          </a:p>
        </p:txBody>
      </p:sp>
      <p:sp>
        <p:nvSpPr>
          <p:cNvPr id="19" name="CuadroTexto 18">
            <a:extLst>
              <a:ext uri="{FF2B5EF4-FFF2-40B4-BE49-F238E27FC236}">
                <a16:creationId xmlns:a16="http://schemas.microsoft.com/office/drawing/2014/main" id="{E9DAF575-F78F-0830-0276-DD244DE04733}"/>
              </a:ext>
            </a:extLst>
          </p:cNvPr>
          <p:cNvSpPr txBox="1"/>
          <p:nvPr/>
        </p:nvSpPr>
        <p:spPr>
          <a:xfrm>
            <a:off x="6201035" y="3654869"/>
            <a:ext cx="2460193" cy="253916"/>
          </a:xfrm>
          <a:prstGeom prst="rect">
            <a:avLst/>
          </a:prstGeom>
          <a:noFill/>
        </p:spPr>
        <p:txBody>
          <a:bodyPr wrap="square" rtlCol="0">
            <a:spAutoFit/>
          </a:bodyPr>
          <a:lstStyle>
            <a:defPPr marR="0" lvl="0" algn="l" rtl="0">
              <a:lnSpc>
                <a:spcPct val="100000"/>
              </a:lnSpc>
              <a:spcBef>
                <a:spcPts val="0"/>
              </a:spcBef>
              <a:spcAft>
                <a:spcPts val="0"/>
              </a:spcAft>
              <a:defRPr/>
            </a:defPPr>
            <a:lvl1pPr marL="2381" algn="ctr" defTabSz="685800">
              <a:buClrTx/>
              <a:defRPr sz="1050" b="1" i="1">
                <a:solidFill>
                  <a:srgbClr val="44546A">
                    <a:lumMod val="60000"/>
                    <a:lumOff val="40000"/>
                  </a:srgbClr>
                </a:solidFill>
                <a:latin typeface="HP Simplified" panose="020B0604020204020204" pitchFamily="34" charset="0"/>
              </a:defRPr>
            </a:lvl1pPr>
          </a:lstStyle>
          <a:p>
            <a:r>
              <a:rPr lang="es-CL" i="0" dirty="0">
                <a:solidFill>
                  <a:schemeClr val="tx1"/>
                </a:solidFill>
              </a:rPr>
              <a:t>Socio y Gerente General</a:t>
            </a:r>
          </a:p>
        </p:txBody>
      </p:sp>
    </p:spTree>
    <p:extLst>
      <p:ext uri="{BB962C8B-B14F-4D97-AF65-F5344CB8AC3E}">
        <p14:creationId xmlns:p14="http://schemas.microsoft.com/office/powerpoint/2010/main" val="7764903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1581CE25-99CA-9EBD-AAEC-E7E4042E18BA}"/>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Ejemplo de estrategia de GTM</a:t>
            </a:r>
            <a:endParaRPr lang="es-419" sz="1600" b="1" dirty="0">
              <a:solidFill>
                <a:srgbClr val="03396C"/>
              </a:solidFill>
            </a:endParaRPr>
          </a:p>
        </p:txBody>
      </p:sp>
      <p:pic>
        <p:nvPicPr>
          <p:cNvPr id="2" name="Imagen 1">
            <a:extLst>
              <a:ext uri="{FF2B5EF4-FFF2-40B4-BE49-F238E27FC236}">
                <a16:creationId xmlns:a16="http://schemas.microsoft.com/office/drawing/2014/main" id="{D8AAE114-44B6-909C-7385-77540A0B7402}"/>
              </a:ext>
            </a:extLst>
          </p:cNvPr>
          <p:cNvPicPr>
            <a:picLocks noChangeAspect="1"/>
          </p:cNvPicPr>
          <p:nvPr/>
        </p:nvPicPr>
        <p:blipFill>
          <a:blip r:embed="rId5"/>
          <a:stretch>
            <a:fillRect/>
          </a:stretch>
        </p:blipFill>
        <p:spPr>
          <a:xfrm>
            <a:off x="466151" y="1480258"/>
            <a:ext cx="11481113" cy="4538871"/>
          </a:xfrm>
          <a:prstGeom prst="rect">
            <a:avLst/>
          </a:prstGeom>
        </p:spPr>
      </p:pic>
    </p:spTree>
    <p:extLst>
      <p:ext uri="{BB962C8B-B14F-4D97-AF65-F5344CB8AC3E}">
        <p14:creationId xmlns:p14="http://schemas.microsoft.com/office/powerpoint/2010/main" val="42032570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1581CE25-99CA-9EBD-AAEC-E7E4042E18BA}"/>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¿Cuándo transferir?</a:t>
            </a:r>
            <a:endParaRPr lang="es-419" sz="1600" b="1" dirty="0">
              <a:solidFill>
                <a:srgbClr val="03396C"/>
              </a:solidFill>
            </a:endParaRPr>
          </a:p>
        </p:txBody>
      </p:sp>
      <p:sp>
        <p:nvSpPr>
          <p:cNvPr id="37" name="CuadroTexto 36">
            <a:extLst>
              <a:ext uri="{FF2B5EF4-FFF2-40B4-BE49-F238E27FC236}">
                <a16:creationId xmlns:a16="http://schemas.microsoft.com/office/drawing/2014/main" id="{36CD5ECD-87E4-8E86-E4E6-5A2BE03ADC77}"/>
              </a:ext>
            </a:extLst>
          </p:cNvPr>
          <p:cNvSpPr txBox="1"/>
          <p:nvPr/>
        </p:nvSpPr>
        <p:spPr>
          <a:xfrm flipH="1">
            <a:off x="7532" y="6486330"/>
            <a:ext cx="5207297" cy="307777"/>
          </a:xfrm>
          <a:prstGeom prst="rect">
            <a:avLst/>
          </a:prstGeom>
          <a:noFill/>
        </p:spPr>
        <p:txBody>
          <a:bodyPr wrap="square" rtlCol="0">
            <a:spAutoFit/>
          </a:bodyPr>
          <a:lstStyle/>
          <a:p>
            <a:pPr defTabSz="685800">
              <a:buClrTx/>
            </a:pPr>
            <a:r>
              <a:rPr lang="es-CL" sz="1400" kern="1200" dirty="0">
                <a:solidFill>
                  <a:srgbClr val="E7E6E6">
                    <a:lumMod val="50000"/>
                  </a:srgbClr>
                </a:solidFill>
                <a:latin typeface="Calibri Light" panose="020F0302020204030204" pitchFamily="34" charset="0"/>
                <a:ea typeface="+mn-ea"/>
                <a:cs typeface="Calibri Light" panose="020F0302020204030204" pitchFamily="34" charset="0"/>
              </a:rPr>
              <a:t>Fuente: Basado en </a:t>
            </a:r>
            <a:r>
              <a:rPr lang="es-MX" sz="1400" kern="1200" dirty="0">
                <a:solidFill>
                  <a:srgbClr val="E7E6E6">
                    <a:lumMod val="50000"/>
                  </a:srgbClr>
                </a:solidFill>
                <a:latin typeface="Calibri Light" panose="020F0302020204030204" pitchFamily="34" charset="0"/>
                <a:ea typeface="+mn-ea"/>
                <a:cs typeface="Calibri Light" panose="020F0302020204030204" pitchFamily="34" charset="0"/>
              </a:rPr>
              <a:t>Desarrollo de Clientes, Steve </a:t>
            </a:r>
            <a:r>
              <a:rPr lang="es-MX" sz="1400" kern="1200" dirty="0" err="1">
                <a:solidFill>
                  <a:srgbClr val="E7E6E6">
                    <a:lumMod val="50000"/>
                  </a:srgbClr>
                </a:solidFill>
                <a:latin typeface="Calibri Light" panose="020F0302020204030204" pitchFamily="34" charset="0"/>
                <a:ea typeface="+mn-ea"/>
                <a:cs typeface="Calibri Light" panose="020F0302020204030204" pitchFamily="34" charset="0"/>
              </a:rPr>
              <a:t>Blank</a:t>
            </a:r>
            <a:endParaRPr lang="es-MX" sz="1400" kern="1200" dirty="0">
              <a:solidFill>
                <a:srgbClr val="E7E6E6">
                  <a:lumMod val="50000"/>
                </a:srgbClr>
              </a:solidFill>
              <a:latin typeface="Calibri Light" panose="020F0302020204030204" pitchFamily="34" charset="0"/>
              <a:ea typeface="+mn-ea"/>
              <a:cs typeface="Calibri Light" panose="020F0302020204030204" pitchFamily="34" charset="0"/>
            </a:endParaRPr>
          </a:p>
        </p:txBody>
      </p:sp>
      <p:pic>
        <p:nvPicPr>
          <p:cNvPr id="2" name="Imagen 1">
            <a:extLst>
              <a:ext uri="{FF2B5EF4-FFF2-40B4-BE49-F238E27FC236}">
                <a16:creationId xmlns:a16="http://schemas.microsoft.com/office/drawing/2014/main" id="{B931AC76-1272-B04B-ABF5-D5586EB21D85}"/>
              </a:ext>
            </a:extLst>
          </p:cNvPr>
          <p:cNvPicPr>
            <a:picLocks noChangeAspect="1"/>
          </p:cNvPicPr>
          <p:nvPr/>
        </p:nvPicPr>
        <p:blipFill>
          <a:blip r:embed="rId5"/>
          <a:stretch>
            <a:fillRect/>
          </a:stretch>
        </p:blipFill>
        <p:spPr>
          <a:xfrm>
            <a:off x="725971" y="1417710"/>
            <a:ext cx="10293499" cy="3763329"/>
          </a:xfrm>
          <a:prstGeom prst="rect">
            <a:avLst/>
          </a:prstGeom>
        </p:spPr>
      </p:pic>
      <p:sp>
        <p:nvSpPr>
          <p:cNvPr id="5" name="CuadroTexto 4">
            <a:extLst>
              <a:ext uri="{FF2B5EF4-FFF2-40B4-BE49-F238E27FC236}">
                <a16:creationId xmlns:a16="http://schemas.microsoft.com/office/drawing/2014/main" id="{E9AC1179-DED5-7DD6-3930-8CC9FAAE12F9}"/>
              </a:ext>
            </a:extLst>
          </p:cNvPr>
          <p:cNvSpPr txBox="1"/>
          <p:nvPr/>
        </p:nvSpPr>
        <p:spPr>
          <a:xfrm>
            <a:off x="2052261" y="5633811"/>
            <a:ext cx="8087477" cy="400110"/>
          </a:xfrm>
          <a:prstGeom prst="rect">
            <a:avLst/>
          </a:prstGeom>
          <a:solidFill>
            <a:schemeClr val="accent4">
              <a:lumMod val="20000"/>
              <a:lumOff val="80000"/>
            </a:schemeClr>
          </a:solidFill>
        </p:spPr>
        <p:txBody>
          <a:bodyPr wrap="square">
            <a:spAutoFit/>
          </a:bodyPr>
          <a:lstStyle/>
          <a:p>
            <a:pPr algn="ctr"/>
            <a:r>
              <a:rPr lang="es-CL" sz="2000" b="1" dirty="0">
                <a:solidFill>
                  <a:prstClr val="black">
                    <a:lumMod val="65000"/>
                    <a:lumOff val="35000"/>
                  </a:prstClr>
                </a:solidFill>
                <a:latin typeface="Arial Nova Cond" panose="020B0506020202020204" pitchFamily="34" charset="0"/>
                <a:ea typeface="+mn-ea"/>
                <a:cs typeface="+mn-cs"/>
              </a:rPr>
              <a:t>Depende de la industria y de la capacidad para levantar capital para crecer</a:t>
            </a:r>
            <a:endParaRPr lang="es-CL" sz="2000" b="1" dirty="0"/>
          </a:p>
        </p:txBody>
      </p:sp>
    </p:spTree>
    <p:extLst>
      <p:ext uri="{BB962C8B-B14F-4D97-AF65-F5344CB8AC3E}">
        <p14:creationId xmlns:p14="http://schemas.microsoft.com/office/powerpoint/2010/main" val="31637072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1581CE25-99CA-9EBD-AAEC-E7E4042E18BA}"/>
              </a:ext>
            </a:extLst>
          </p:cNvPr>
          <p:cNvSpPr txBox="1"/>
          <p:nvPr/>
        </p:nvSpPr>
        <p:spPr>
          <a:xfrm>
            <a:off x="-1" y="78641"/>
            <a:ext cx="7964130" cy="523220"/>
          </a:xfrm>
          <a:prstGeom prst="rect">
            <a:avLst/>
          </a:prstGeom>
          <a:noFill/>
        </p:spPr>
        <p:txBody>
          <a:bodyPr wrap="square" rtlCol="0">
            <a:spAutoFit/>
          </a:bodyPr>
          <a:lstStyle/>
          <a:p>
            <a:r>
              <a:rPr lang="es-CL" sz="2800" b="1" dirty="0">
                <a:solidFill>
                  <a:srgbClr val="03396C"/>
                </a:solidFill>
              </a:rPr>
              <a:t>Importante: Licenciar la tecnología a la Universidad</a:t>
            </a:r>
            <a:endParaRPr lang="es-419" sz="1200" b="1" dirty="0">
              <a:solidFill>
                <a:srgbClr val="03396C"/>
              </a:solidFill>
            </a:endParaRPr>
          </a:p>
        </p:txBody>
      </p:sp>
      <p:pic>
        <p:nvPicPr>
          <p:cNvPr id="2" name="Imagen 1">
            <a:extLst>
              <a:ext uri="{FF2B5EF4-FFF2-40B4-BE49-F238E27FC236}">
                <a16:creationId xmlns:a16="http://schemas.microsoft.com/office/drawing/2014/main" id="{B4DDFFF0-3C13-EF9D-54DD-C055899FD5D3}"/>
              </a:ext>
            </a:extLst>
          </p:cNvPr>
          <p:cNvPicPr>
            <a:picLocks noChangeAspect="1"/>
          </p:cNvPicPr>
          <p:nvPr/>
        </p:nvPicPr>
        <p:blipFill rotWithShape="1">
          <a:blip r:embed="rId5"/>
          <a:srcRect l="45432" t="16444" r="25185" b="7359"/>
          <a:stretch/>
        </p:blipFill>
        <p:spPr>
          <a:xfrm>
            <a:off x="7964129" y="1497148"/>
            <a:ext cx="2686756" cy="3917244"/>
          </a:xfrm>
          <a:prstGeom prst="rect">
            <a:avLst/>
          </a:prstGeom>
          <a:ln>
            <a:noFill/>
          </a:ln>
          <a:effectLst>
            <a:outerShdw blurRad="292100" dist="139700" dir="2700000" algn="tl" rotWithShape="0">
              <a:srgbClr val="333333">
                <a:alpha val="65000"/>
              </a:srgbClr>
            </a:outerShdw>
          </a:effectLst>
        </p:spPr>
      </p:pic>
      <p:sp>
        <p:nvSpPr>
          <p:cNvPr id="5" name="CuadroTexto 4">
            <a:extLst>
              <a:ext uri="{FF2B5EF4-FFF2-40B4-BE49-F238E27FC236}">
                <a16:creationId xmlns:a16="http://schemas.microsoft.com/office/drawing/2014/main" id="{7427F998-BA93-0E0E-D996-98DAA3488672}"/>
              </a:ext>
            </a:extLst>
          </p:cNvPr>
          <p:cNvSpPr txBox="1"/>
          <p:nvPr/>
        </p:nvSpPr>
        <p:spPr>
          <a:xfrm>
            <a:off x="0" y="6440805"/>
            <a:ext cx="8099323" cy="338554"/>
          </a:xfrm>
          <a:prstGeom prst="rect">
            <a:avLst/>
          </a:prstGeom>
          <a:noFill/>
        </p:spPr>
        <p:txBody>
          <a:bodyPr wrap="square">
            <a:spAutoFit/>
          </a:bodyPr>
          <a:lstStyle/>
          <a:p>
            <a:r>
              <a:rPr lang="es-CL" sz="1600" dirty="0"/>
              <a:t>http://www.dgt.usach.cl/wp-content/uploads/2019/01/Reglamento-Emprendimiento.pdf</a:t>
            </a:r>
          </a:p>
        </p:txBody>
      </p:sp>
      <p:pic>
        <p:nvPicPr>
          <p:cNvPr id="6" name="Imagen 5">
            <a:extLst>
              <a:ext uri="{FF2B5EF4-FFF2-40B4-BE49-F238E27FC236}">
                <a16:creationId xmlns:a16="http://schemas.microsoft.com/office/drawing/2014/main" id="{212904F5-59CE-C43E-6CC4-AC7A1DFE9387}"/>
              </a:ext>
            </a:extLst>
          </p:cNvPr>
          <p:cNvPicPr>
            <a:picLocks noChangeAspect="1"/>
          </p:cNvPicPr>
          <p:nvPr/>
        </p:nvPicPr>
        <p:blipFill rotWithShape="1">
          <a:blip r:embed="rId6"/>
          <a:srcRect l="46914" t="46747" r="26049" b="26464"/>
          <a:stretch/>
        </p:blipFill>
        <p:spPr>
          <a:xfrm>
            <a:off x="365478" y="1541946"/>
            <a:ext cx="6684251" cy="3723649"/>
          </a:xfrm>
          <a:prstGeom prst="rect">
            <a:avLst/>
          </a:prstGeom>
          <a:ln>
            <a:noFill/>
          </a:ln>
          <a:effectLst>
            <a:outerShdw blurRad="292100" dist="139700" dir="2700000" algn="tl" rotWithShape="0">
              <a:srgbClr val="333333">
                <a:alpha val="65000"/>
              </a:srgbClr>
            </a:outerShdw>
          </a:effectLst>
        </p:spPr>
      </p:pic>
      <p:sp>
        <p:nvSpPr>
          <p:cNvPr id="7" name="CuadroTexto 6">
            <a:extLst>
              <a:ext uri="{FF2B5EF4-FFF2-40B4-BE49-F238E27FC236}">
                <a16:creationId xmlns:a16="http://schemas.microsoft.com/office/drawing/2014/main" id="{B6F30318-E739-5DA5-2B07-06EA6DF18234}"/>
              </a:ext>
            </a:extLst>
          </p:cNvPr>
          <p:cNvSpPr txBox="1"/>
          <p:nvPr/>
        </p:nvSpPr>
        <p:spPr>
          <a:xfrm>
            <a:off x="-14749" y="6089438"/>
            <a:ext cx="9409472" cy="338554"/>
          </a:xfrm>
          <a:prstGeom prst="rect">
            <a:avLst/>
          </a:prstGeom>
          <a:noFill/>
        </p:spPr>
        <p:txBody>
          <a:bodyPr wrap="square">
            <a:spAutoFit/>
          </a:bodyPr>
          <a:lstStyle/>
          <a:p>
            <a:r>
              <a:rPr lang="es-CL" sz="1600" dirty="0"/>
              <a:t>http://www.dgt.usach.cl/wp-content/uploads/2019/04/Regulacio%CC%81n-de-Beneficios-PI.pdf</a:t>
            </a:r>
          </a:p>
        </p:txBody>
      </p:sp>
    </p:spTree>
    <p:extLst>
      <p:ext uri="{BB962C8B-B14F-4D97-AF65-F5344CB8AC3E}">
        <p14:creationId xmlns:p14="http://schemas.microsoft.com/office/powerpoint/2010/main" val="22294640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25" name="CuadroTexto 24">
            <a:extLst>
              <a:ext uri="{FF2B5EF4-FFF2-40B4-BE49-F238E27FC236}">
                <a16:creationId xmlns:a16="http://schemas.microsoft.com/office/drawing/2014/main" id="{1581CE25-99CA-9EBD-AAEC-E7E4042E18BA}"/>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Dos casos ejemplificadores:</a:t>
            </a:r>
            <a:endParaRPr lang="es-419" sz="1600" b="1" dirty="0">
              <a:solidFill>
                <a:srgbClr val="03396C"/>
              </a:solidFill>
            </a:endParaRPr>
          </a:p>
        </p:txBody>
      </p:sp>
      <p:pic>
        <p:nvPicPr>
          <p:cNvPr id="7" name="Imagen 6">
            <a:extLst>
              <a:ext uri="{FF2B5EF4-FFF2-40B4-BE49-F238E27FC236}">
                <a16:creationId xmlns:a16="http://schemas.microsoft.com/office/drawing/2014/main" id="{20C498E9-FDAC-4111-3611-0B9D9B05056F}"/>
              </a:ext>
            </a:extLst>
          </p:cNvPr>
          <p:cNvPicPr>
            <a:picLocks noChangeAspect="1"/>
          </p:cNvPicPr>
          <p:nvPr/>
        </p:nvPicPr>
        <p:blipFill>
          <a:blip r:embed="rId5"/>
          <a:stretch>
            <a:fillRect/>
          </a:stretch>
        </p:blipFill>
        <p:spPr>
          <a:xfrm>
            <a:off x="2256704" y="1454367"/>
            <a:ext cx="2097397" cy="4337210"/>
          </a:xfrm>
          <a:prstGeom prst="rect">
            <a:avLst/>
          </a:prstGeom>
        </p:spPr>
      </p:pic>
      <p:pic>
        <p:nvPicPr>
          <p:cNvPr id="9" name="Imagen 8">
            <a:extLst>
              <a:ext uri="{FF2B5EF4-FFF2-40B4-BE49-F238E27FC236}">
                <a16:creationId xmlns:a16="http://schemas.microsoft.com/office/drawing/2014/main" id="{B4EFF753-438F-2C60-6F57-DA345D5CE69B}"/>
              </a:ext>
            </a:extLst>
          </p:cNvPr>
          <p:cNvPicPr>
            <a:picLocks noChangeAspect="1"/>
          </p:cNvPicPr>
          <p:nvPr/>
        </p:nvPicPr>
        <p:blipFill>
          <a:blip r:embed="rId6"/>
          <a:stretch>
            <a:fillRect/>
          </a:stretch>
        </p:blipFill>
        <p:spPr>
          <a:xfrm>
            <a:off x="6790139" y="1745830"/>
            <a:ext cx="2162132" cy="4039433"/>
          </a:xfrm>
          <a:prstGeom prst="rect">
            <a:avLst/>
          </a:prstGeom>
        </p:spPr>
      </p:pic>
    </p:spTree>
    <p:extLst>
      <p:ext uri="{BB962C8B-B14F-4D97-AF65-F5344CB8AC3E}">
        <p14:creationId xmlns:p14="http://schemas.microsoft.com/office/powerpoint/2010/main" val="4082468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74337"/>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B655CC9-9CFF-4D52-96DE-1C79C868A0CA}"/>
              </a:ext>
            </a:extLst>
          </p:cNvPr>
          <p:cNvSpPr txBox="1"/>
          <p:nvPr/>
        </p:nvSpPr>
        <p:spPr>
          <a:xfrm>
            <a:off x="2028350" y="4513760"/>
            <a:ext cx="7633855" cy="769441"/>
          </a:xfrm>
          <a:prstGeom prst="rect">
            <a:avLst/>
          </a:prstGeom>
          <a:noFill/>
        </p:spPr>
        <p:txBody>
          <a:bodyPr wrap="square" rtlCol="0">
            <a:spAutoFit/>
          </a:bodyPr>
          <a:lstStyle/>
          <a:p>
            <a:pPr algn="ctr" defTabSz="914377">
              <a:defRPr/>
            </a:pPr>
            <a:r>
              <a:rPr lang="es-CL" sz="4400" kern="0" dirty="0">
                <a:solidFill>
                  <a:schemeClr val="bg1"/>
                </a:solidFill>
                <a:latin typeface="Arial Black" panose="020B0A04020102020204" pitchFamily="34" charset="0"/>
                <a:cs typeface="Arial"/>
                <a:sym typeface="Arial"/>
              </a:rPr>
              <a:t>Caso 1: </a:t>
            </a:r>
            <a:r>
              <a:rPr lang="es-CL" sz="4400" kern="0" dirty="0" err="1">
                <a:solidFill>
                  <a:schemeClr val="bg1"/>
                </a:solidFill>
                <a:latin typeface="Arial Black" panose="020B0A04020102020204" pitchFamily="34" charset="0"/>
                <a:cs typeface="Arial"/>
                <a:sym typeface="Arial"/>
              </a:rPr>
              <a:t>ActivaQ</a:t>
            </a:r>
            <a:endParaRPr lang="es-CL" sz="4400" kern="0" dirty="0">
              <a:solidFill>
                <a:schemeClr val="bg1"/>
              </a:solidFill>
              <a:latin typeface="Arial Black" panose="020B0A04020102020204" pitchFamily="34" charset="0"/>
              <a:cs typeface="Arial"/>
              <a:sym typeface="Arial"/>
            </a:endParaRPr>
          </a:p>
        </p:txBody>
      </p:sp>
      <p:sp>
        <p:nvSpPr>
          <p:cNvPr id="7" name="Llaves 6">
            <a:extLst>
              <a:ext uri="{FF2B5EF4-FFF2-40B4-BE49-F238E27FC236}">
                <a16:creationId xmlns:a16="http://schemas.microsoft.com/office/drawing/2014/main" id="{B7448617-47BC-4233-9AC9-92CED0A64798}"/>
              </a:ext>
            </a:extLst>
          </p:cNvPr>
          <p:cNvSpPr/>
          <p:nvPr/>
        </p:nvSpPr>
        <p:spPr>
          <a:xfrm>
            <a:off x="1727200" y="4274458"/>
            <a:ext cx="9144000" cy="2017487"/>
          </a:xfrm>
          <a:prstGeom prst="brace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es-CL" kern="0">
              <a:solidFill>
                <a:sysClr val="windowText" lastClr="000000"/>
              </a:solidFill>
              <a:latin typeface="Calibri" panose="020F0502020204030204"/>
              <a:sym typeface="Arial"/>
            </a:endParaRPr>
          </a:p>
        </p:txBody>
      </p:sp>
    </p:spTree>
    <p:extLst>
      <p:ext uri="{BB962C8B-B14F-4D97-AF65-F5344CB8AC3E}">
        <p14:creationId xmlns:p14="http://schemas.microsoft.com/office/powerpoint/2010/main" val="1625511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74337"/>
        </a:solidFill>
        <a:effectLst/>
      </p:bgPr>
    </p:bg>
    <p:spTree>
      <p:nvGrpSpPr>
        <p:cNvPr id="1" name=""/>
        <p:cNvGrpSpPr/>
        <p:nvPr/>
      </p:nvGrpSpPr>
      <p:grpSpPr>
        <a:xfrm>
          <a:off x="0" y="0"/>
          <a:ext cx="0" cy="0"/>
          <a:chOff x="0" y="0"/>
          <a:chExt cx="0" cy="0"/>
        </a:xfrm>
      </p:grpSpPr>
      <p:sp>
        <p:nvSpPr>
          <p:cNvPr id="13" name="1 Título"/>
          <p:cNvSpPr txBox="1">
            <a:spLocks/>
          </p:cNvSpPr>
          <p:nvPr/>
        </p:nvSpPr>
        <p:spPr>
          <a:xfrm>
            <a:off x="1191965" y="905011"/>
            <a:ext cx="3629555" cy="1889135"/>
          </a:xfrm>
          <a:prstGeom prst="rect">
            <a:avLst/>
          </a:prstGeom>
        </p:spPr>
        <p:txBody>
          <a:bodyPr vert="horz" lIns="121920" tIns="60960" rIns="121920" bIns="60960" rtlCol="0" anchor="b">
            <a:normAutofit/>
          </a:bodyPr>
          <a:lstStyle>
            <a:defPPr>
              <a:defRPr lang="es-CL"/>
            </a:defPPr>
            <a:lvl1pPr>
              <a:defRPr sz="3200" b="1">
                <a:solidFill>
                  <a:schemeClr val="accent2"/>
                </a:solidFill>
                <a:latin typeface="HP Simplified Light" panose="020B0404020204020204" pitchFamily="34" charset="0"/>
              </a:defRPr>
            </a:lvl1pPr>
          </a:lstStyle>
          <a:p>
            <a:pPr>
              <a:lnSpc>
                <a:spcPct val="90000"/>
              </a:lnSpc>
              <a:spcBef>
                <a:spcPct val="0"/>
              </a:spcBef>
              <a:spcAft>
                <a:spcPts val="800"/>
              </a:spcAft>
              <a:defRPr/>
            </a:pPr>
            <a:r>
              <a:rPr lang="en-US" sz="3333" dirty="0" err="1">
                <a:solidFill>
                  <a:schemeClr val="bg1"/>
                </a:solidFill>
                <a:latin typeface="+mj-lt"/>
                <a:ea typeface="+mj-ea"/>
                <a:cs typeface="+mj-cs"/>
                <a:sym typeface="Arial"/>
              </a:rPr>
              <a:t>Desafío</a:t>
            </a:r>
            <a:r>
              <a:rPr lang="en-US" sz="3333" dirty="0">
                <a:solidFill>
                  <a:schemeClr val="bg1"/>
                </a:solidFill>
                <a:latin typeface="+mj-lt"/>
                <a:ea typeface="+mj-ea"/>
                <a:cs typeface="+mj-cs"/>
                <a:sym typeface="Arial"/>
              </a:rPr>
              <a:t>: </a:t>
            </a:r>
            <a:r>
              <a:rPr lang="en-US" sz="3333" dirty="0" err="1">
                <a:solidFill>
                  <a:schemeClr val="bg1"/>
                </a:solidFill>
                <a:latin typeface="+mj-lt"/>
                <a:ea typeface="+mj-ea"/>
                <a:cs typeface="+mj-cs"/>
                <a:sym typeface="Arial"/>
              </a:rPr>
              <a:t>Detección</a:t>
            </a:r>
            <a:r>
              <a:rPr lang="en-US" sz="3333" dirty="0">
                <a:solidFill>
                  <a:schemeClr val="bg1"/>
                </a:solidFill>
                <a:latin typeface="+mj-lt"/>
                <a:ea typeface="+mj-ea"/>
                <a:cs typeface="+mj-cs"/>
                <a:sym typeface="Arial"/>
              </a:rPr>
              <a:t> de </a:t>
            </a:r>
            <a:r>
              <a:rPr lang="en-US" sz="3333" dirty="0" err="1">
                <a:solidFill>
                  <a:schemeClr val="bg1"/>
                </a:solidFill>
                <a:latin typeface="+mj-lt"/>
                <a:ea typeface="+mj-ea"/>
                <a:cs typeface="+mj-cs"/>
                <a:sym typeface="Arial"/>
              </a:rPr>
              <a:t>enfermedades</a:t>
            </a:r>
            <a:r>
              <a:rPr lang="en-US" sz="3333" dirty="0">
                <a:solidFill>
                  <a:schemeClr val="bg1"/>
                </a:solidFill>
                <a:latin typeface="+mj-lt"/>
                <a:ea typeface="+mj-ea"/>
                <a:cs typeface="+mj-cs"/>
                <a:sym typeface="Arial"/>
              </a:rPr>
              <a:t> </a:t>
            </a:r>
            <a:r>
              <a:rPr lang="en-US" sz="3333" dirty="0" err="1">
                <a:solidFill>
                  <a:schemeClr val="bg1"/>
                </a:solidFill>
                <a:latin typeface="+mj-lt"/>
                <a:ea typeface="+mj-ea"/>
                <a:cs typeface="+mj-cs"/>
                <a:sym typeface="Arial"/>
              </a:rPr>
              <a:t>en</a:t>
            </a:r>
            <a:r>
              <a:rPr lang="en-US" sz="3333" dirty="0">
                <a:solidFill>
                  <a:schemeClr val="bg1"/>
                </a:solidFill>
                <a:latin typeface="+mj-lt"/>
                <a:ea typeface="+mj-ea"/>
                <a:cs typeface="+mj-cs"/>
                <a:sym typeface="Arial"/>
              </a:rPr>
              <a:t> </a:t>
            </a:r>
            <a:r>
              <a:rPr lang="en-US" sz="3333" dirty="0" err="1">
                <a:solidFill>
                  <a:schemeClr val="bg1"/>
                </a:solidFill>
                <a:latin typeface="+mj-lt"/>
                <a:ea typeface="+mj-ea"/>
                <a:cs typeface="+mj-cs"/>
                <a:sym typeface="Arial"/>
              </a:rPr>
              <a:t>salmón</a:t>
            </a:r>
            <a:endParaRPr lang="en-US" sz="3333" dirty="0">
              <a:solidFill>
                <a:schemeClr val="bg1"/>
              </a:solidFill>
              <a:latin typeface="+mj-lt"/>
              <a:ea typeface="+mj-ea"/>
              <a:cs typeface="+mj-cs"/>
              <a:sym typeface="Arial"/>
            </a:endParaRPr>
          </a:p>
        </p:txBody>
      </p:sp>
      <p:sp>
        <p:nvSpPr>
          <p:cNvPr id="11" name="CuadroTexto 10">
            <a:extLst>
              <a:ext uri="{FF2B5EF4-FFF2-40B4-BE49-F238E27FC236}">
                <a16:creationId xmlns:a16="http://schemas.microsoft.com/office/drawing/2014/main" id="{54533CE9-6A19-49DE-B98F-A2C7CDBF0577}"/>
              </a:ext>
            </a:extLst>
          </p:cNvPr>
          <p:cNvSpPr txBox="1"/>
          <p:nvPr/>
        </p:nvSpPr>
        <p:spPr>
          <a:xfrm>
            <a:off x="1191965" y="2965593"/>
            <a:ext cx="3629555" cy="2987396"/>
          </a:xfrm>
          <a:prstGeom prst="rect">
            <a:avLst/>
          </a:prstGeom>
        </p:spPr>
        <p:txBody>
          <a:bodyPr vert="horz" lIns="121920" tIns="60960" rIns="121920" bIns="60960" rtlCol="0">
            <a:normAutofit/>
          </a:bodyPr>
          <a:lstStyle/>
          <a:p>
            <a:pPr>
              <a:lnSpc>
                <a:spcPct val="90000"/>
              </a:lnSpc>
              <a:spcAft>
                <a:spcPts val="800"/>
              </a:spcAft>
            </a:pPr>
            <a:r>
              <a:rPr lang="en-US" sz="2400" dirty="0">
                <a:solidFill>
                  <a:schemeClr val="bg1"/>
                </a:solidFill>
              </a:rPr>
              <a:t>La </a:t>
            </a:r>
            <a:r>
              <a:rPr lang="en-US" sz="2400" dirty="0" err="1">
                <a:solidFill>
                  <a:schemeClr val="bg1"/>
                </a:solidFill>
              </a:rPr>
              <a:t>investigadora</a:t>
            </a:r>
            <a:r>
              <a:rPr lang="en-US" sz="2400" dirty="0">
                <a:solidFill>
                  <a:schemeClr val="bg1"/>
                </a:solidFill>
              </a:rPr>
              <a:t> Ana María Sandino se </a:t>
            </a:r>
            <a:r>
              <a:rPr lang="en-US" sz="2400" dirty="0" err="1">
                <a:solidFill>
                  <a:schemeClr val="bg1"/>
                </a:solidFill>
              </a:rPr>
              <a:t>dio</a:t>
            </a:r>
            <a:r>
              <a:rPr lang="en-US" sz="2400" dirty="0">
                <a:solidFill>
                  <a:schemeClr val="bg1"/>
                </a:solidFill>
              </a:rPr>
              <a:t> </a:t>
            </a:r>
            <a:r>
              <a:rPr lang="en-US" sz="2400" dirty="0" err="1">
                <a:solidFill>
                  <a:schemeClr val="bg1"/>
                </a:solidFill>
              </a:rPr>
              <a:t>cuenta</a:t>
            </a:r>
            <a:r>
              <a:rPr lang="en-US" sz="2400" dirty="0">
                <a:solidFill>
                  <a:schemeClr val="bg1"/>
                </a:solidFill>
              </a:rPr>
              <a:t> que la </a:t>
            </a:r>
            <a:r>
              <a:rPr lang="en-US" sz="2400" dirty="0" err="1">
                <a:solidFill>
                  <a:schemeClr val="bg1"/>
                </a:solidFill>
              </a:rPr>
              <a:t>tecnología</a:t>
            </a:r>
            <a:r>
              <a:rPr lang="en-US" sz="2400" dirty="0">
                <a:solidFill>
                  <a:schemeClr val="bg1"/>
                </a:solidFill>
              </a:rPr>
              <a:t> de </a:t>
            </a:r>
            <a:r>
              <a:rPr lang="en-US" sz="2400" dirty="0" err="1">
                <a:solidFill>
                  <a:schemeClr val="bg1"/>
                </a:solidFill>
              </a:rPr>
              <a:t>detección</a:t>
            </a:r>
            <a:r>
              <a:rPr lang="en-US" sz="2400" dirty="0">
                <a:solidFill>
                  <a:schemeClr val="bg1"/>
                </a:solidFill>
              </a:rPr>
              <a:t> de virus </a:t>
            </a:r>
            <a:r>
              <a:rPr lang="en-US" sz="2400" dirty="0" err="1">
                <a:solidFill>
                  <a:schemeClr val="bg1"/>
                </a:solidFill>
              </a:rPr>
              <a:t>en</a:t>
            </a:r>
            <a:r>
              <a:rPr lang="en-US" sz="2400" dirty="0">
                <a:solidFill>
                  <a:schemeClr val="bg1"/>
                </a:solidFill>
              </a:rPr>
              <a:t> </a:t>
            </a:r>
            <a:r>
              <a:rPr lang="en-US" sz="2400" dirty="0" err="1">
                <a:solidFill>
                  <a:schemeClr val="bg1"/>
                </a:solidFill>
              </a:rPr>
              <a:t>animales</a:t>
            </a:r>
            <a:r>
              <a:rPr lang="en-US" sz="2400" dirty="0">
                <a:solidFill>
                  <a:schemeClr val="bg1"/>
                </a:solidFill>
              </a:rPr>
              <a:t> </a:t>
            </a:r>
            <a:r>
              <a:rPr lang="en-US" sz="2400" dirty="0" err="1">
                <a:solidFill>
                  <a:schemeClr val="bg1"/>
                </a:solidFill>
              </a:rPr>
              <a:t>estaba</a:t>
            </a:r>
            <a:r>
              <a:rPr lang="en-US" sz="2400" dirty="0">
                <a:solidFill>
                  <a:schemeClr val="bg1"/>
                </a:solidFill>
              </a:rPr>
              <a:t> </a:t>
            </a:r>
            <a:r>
              <a:rPr lang="en-US" sz="2400" dirty="0" err="1">
                <a:solidFill>
                  <a:schemeClr val="bg1"/>
                </a:solidFill>
              </a:rPr>
              <a:t>escasamente</a:t>
            </a:r>
            <a:r>
              <a:rPr lang="en-US" sz="2400" dirty="0">
                <a:solidFill>
                  <a:schemeClr val="bg1"/>
                </a:solidFill>
              </a:rPr>
              <a:t> </a:t>
            </a:r>
            <a:r>
              <a:rPr lang="en-US" sz="2400" dirty="0" err="1">
                <a:solidFill>
                  <a:schemeClr val="bg1"/>
                </a:solidFill>
              </a:rPr>
              <a:t>desarrollada</a:t>
            </a:r>
            <a:r>
              <a:rPr lang="en-US" sz="2400" dirty="0">
                <a:solidFill>
                  <a:schemeClr val="bg1"/>
                </a:solidFill>
              </a:rPr>
              <a:t>.</a:t>
            </a:r>
          </a:p>
          <a:p>
            <a:pPr>
              <a:lnSpc>
                <a:spcPct val="90000"/>
              </a:lnSpc>
              <a:spcAft>
                <a:spcPts val="800"/>
              </a:spcAft>
            </a:pPr>
            <a:r>
              <a:rPr lang="en-US" sz="2400" dirty="0">
                <a:solidFill>
                  <a:schemeClr val="bg1"/>
                </a:solidFill>
              </a:rPr>
              <a:t>Se </a:t>
            </a:r>
            <a:r>
              <a:rPr lang="en-US" sz="2400" dirty="0" err="1">
                <a:solidFill>
                  <a:schemeClr val="bg1"/>
                </a:solidFill>
              </a:rPr>
              <a:t>debía</a:t>
            </a:r>
            <a:r>
              <a:rPr lang="en-US" sz="2400" dirty="0">
                <a:solidFill>
                  <a:schemeClr val="bg1"/>
                </a:solidFill>
              </a:rPr>
              <a:t> </a:t>
            </a:r>
            <a:r>
              <a:rPr lang="en-US" sz="2400" dirty="0" err="1">
                <a:solidFill>
                  <a:schemeClr val="bg1"/>
                </a:solidFill>
              </a:rPr>
              <a:t>sacrificar</a:t>
            </a:r>
            <a:r>
              <a:rPr lang="en-US" sz="2400" dirty="0">
                <a:solidFill>
                  <a:schemeClr val="bg1"/>
                </a:solidFill>
              </a:rPr>
              <a:t> a los </a:t>
            </a:r>
            <a:r>
              <a:rPr lang="en-US" sz="2400" dirty="0" err="1">
                <a:solidFill>
                  <a:schemeClr val="bg1"/>
                </a:solidFill>
              </a:rPr>
              <a:t>peces</a:t>
            </a:r>
            <a:r>
              <a:rPr lang="en-US" sz="2400" dirty="0">
                <a:solidFill>
                  <a:schemeClr val="bg1"/>
                </a:solidFill>
              </a:rPr>
              <a:t> para </a:t>
            </a:r>
            <a:r>
              <a:rPr lang="en-US" sz="2400" dirty="0" err="1">
                <a:solidFill>
                  <a:schemeClr val="bg1"/>
                </a:solidFill>
              </a:rPr>
              <a:t>hacer</a:t>
            </a:r>
            <a:r>
              <a:rPr lang="en-US" sz="2400" dirty="0">
                <a:solidFill>
                  <a:schemeClr val="bg1"/>
                </a:solidFill>
              </a:rPr>
              <a:t> los tests.</a:t>
            </a:r>
          </a:p>
        </p:txBody>
      </p:sp>
      <p:pic>
        <p:nvPicPr>
          <p:cNvPr id="8" name="Imagen 7">
            <a:extLst>
              <a:ext uri="{FF2B5EF4-FFF2-40B4-BE49-F238E27FC236}">
                <a16:creationId xmlns:a16="http://schemas.microsoft.com/office/drawing/2014/main" id="{35C1B660-5D3E-4EE0-9C17-ADD4C1E3F20F}"/>
              </a:ext>
            </a:extLst>
          </p:cNvPr>
          <p:cNvPicPr>
            <a:picLocks noChangeAspect="1"/>
          </p:cNvPicPr>
          <p:nvPr/>
        </p:nvPicPr>
        <p:blipFill rotWithShape="1">
          <a:blip r:embed="rId2"/>
          <a:srcRect l="4547" r="4547"/>
          <a:stretch/>
        </p:blipFill>
        <p:spPr>
          <a:xfrm>
            <a:off x="5359151" y="895610"/>
            <a:ext cx="6107165" cy="5058020"/>
          </a:xfrm>
          <a:prstGeom prst="rect">
            <a:avLst/>
          </a:prstGeom>
        </p:spPr>
      </p:pic>
      <p:pic>
        <p:nvPicPr>
          <p:cNvPr id="10" name="Picture 4" descr="Favicon 192">
            <a:extLst>
              <a:ext uri="{FF2B5EF4-FFF2-40B4-BE49-F238E27FC236}">
                <a16:creationId xmlns:a16="http://schemas.microsoft.com/office/drawing/2014/main" id="{6837E25A-40ED-441D-B938-40468278C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2559" y="185693"/>
            <a:ext cx="689448" cy="68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6753909"/>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Favicon 192">
            <a:extLst>
              <a:ext uri="{FF2B5EF4-FFF2-40B4-BE49-F238E27FC236}">
                <a16:creationId xmlns:a16="http://schemas.microsoft.com/office/drawing/2014/main" id="{6837E25A-40ED-441D-B938-40468278C9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72559" y="185693"/>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3EF8271A-BB06-449E-97A8-CB76DFDDFCED}"/>
              </a:ext>
            </a:extLst>
          </p:cNvPr>
          <p:cNvPicPr>
            <a:picLocks noChangeAspect="1"/>
          </p:cNvPicPr>
          <p:nvPr/>
        </p:nvPicPr>
        <p:blipFill rotWithShape="1">
          <a:blip r:embed="rId3"/>
          <a:srcRect l="17592" t="34346" r="18055" b="35561"/>
          <a:stretch/>
        </p:blipFill>
        <p:spPr>
          <a:xfrm>
            <a:off x="9179776" y="1419959"/>
            <a:ext cx="2432728" cy="1137608"/>
          </a:xfrm>
          <a:prstGeom prst="rect">
            <a:avLst/>
          </a:prstGeom>
        </p:spPr>
      </p:pic>
      <p:pic>
        <p:nvPicPr>
          <p:cNvPr id="6" name="Imagen 5">
            <a:extLst>
              <a:ext uri="{FF2B5EF4-FFF2-40B4-BE49-F238E27FC236}">
                <a16:creationId xmlns:a16="http://schemas.microsoft.com/office/drawing/2014/main" id="{21166EAD-6CC6-4887-9B21-FAB160DE28F5}"/>
              </a:ext>
            </a:extLst>
          </p:cNvPr>
          <p:cNvPicPr>
            <a:picLocks noChangeAspect="1"/>
          </p:cNvPicPr>
          <p:nvPr/>
        </p:nvPicPr>
        <p:blipFill rotWithShape="1">
          <a:blip r:embed="rId4"/>
          <a:srcRect l="53761" t="42357" r="36024" b="43221"/>
          <a:stretch/>
        </p:blipFill>
        <p:spPr>
          <a:xfrm>
            <a:off x="9179776" y="2739552"/>
            <a:ext cx="2679272" cy="2126976"/>
          </a:xfrm>
          <a:prstGeom prst="rect">
            <a:avLst/>
          </a:prstGeom>
        </p:spPr>
      </p:pic>
      <p:sp>
        <p:nvSpPr>
          <p:cNvPr id="11" name="CuadroTexto 10">
            <a:extLst>
              <a:ext uri="{FF2B5EF4-FFF2-40B4-BE49-F238E27FC236}">
                <a16:creationId xmlns:a16="http://schemas.microsoft.com/office/drawing/2014/main" id="{54533CE9-6A19-49DE-B98F-A2C7CDBF0577}"/>
              </a:ext>
            </a:extLst>
          </p:cNvPr>
          <p:cNvSpPr txBox="1"/>
          <p:nvPr/>
        </p:nvSpPr>
        <p:spPr>
          <a:xfrm>
            <a:off x="471920" y="864320"/>
            <a:ext cx="8150579" cy="5632311"/>
          </a:xfrm>
          <a:prstGeom prst="rect">
            <a:avLst/>
          </a:prstGeom>
          <a:noFill/>
        </p:spPr>
        <p:txBody>
          <a:bodyPr wrap="square">
            <a:spAutoFit/>
          </a:bodyPr>
          <a:lstStyle/>
          <a:p>
            <a:pPr marL="380990" indent="-380990">
              <a:buFont typeface="Arial" panose="020B0604020202020204" pitchFamily="34" charset="0"/>
              <a:buChar char="•"/>
            </a:pPr>
            <a:r>
              <a:rPr lang="es-ES" sz="2000" dirty="0"/>
              <a:t>Resultado de tesis: metodología de detección a través de muestras de sangre en peces sin sacrificarlos, cuyos resultados son superiores a la tecnología competidora: el cultivo celular.</a:t>
            </a:r>
          </a:p>
          <a:p>
            <a:pPr marL="380990" indent="-380990">
              <a:buFont typeface="Arial" panose="020B0604020202020204" pitchFamily="34" charset="0"/>
              <a:buChar char="•"/>
            </a:pPr>
            <a:endParaRPr lang="es-ES" sz="2000" dirty="0"/>
          </a:p>
          <a:p>
            <a:pPr marL="380990" indent="-380990">
              <a:buFont typeface="Arial" panose="020B0604020202020204" pitchFamily="34" charset="0"/>
              <a:buChar char="•"/>
            </a:pPr>
            <a:r>
              <a:rPr lang="es-ES" sz="2000" dirty="0" err="1"/>
              <a:t>Diagnotec</a:t>
            </a:r>
            <a:r>
              <a:rPr lang="es-ES" sz="2000" dirty="0"/>
              <a:t> ingresó a la incubadora en junio de 1997 y estuvo incubada dos años.</a:t>
            </a:r>
          </a:p>
          <a:p>
            <a:pPr marL="380990" indent="-380990">
              <a:buFont typeface="Arial" panose="020B0604020202020204" pitchFamily="34" charset="0"/>
              <a:buChar char="•"/>
            </a:pPr>
            <a:endParaRPr lang="es-ES" sz="2000" dirty="0"/>
          </a:p>
          <a:p>
            <a:pPr marL="380990" indent="-380990">
              <a:buFont typeface="Arial" panose="020B0604020202020204" pitchFamily="34" charset="0"/>
              <a:buChar char="•"/>
            </a:pPr>
            <a:r>
              <a:rPr lang="es-ES" sz="2000" dirty="0"/>
              <a:t>En 1999 postularon a un subsidio de Corfo de Innovación Empresarial, llamado </a:t>
            </a:r>
            <a:r>
              <a:rPr lang="es-ES" sz="2000" dirty="0" err="1"/>
              <a:t>Fontec</a:t>
            </a:r>
            <a:r>
              <a:rPr lang="es-ES" sz="2000" dirty="0"/>
              <a:t>, por 60 mil dólares, que junto a aportes de las socias por 40 mil dólares, permitieron poner en marcha la empresa.</a:t>
            </a:r>
          </a:p>
          <a:p>
            <a:pPr marL="380990" indent="-380990">
              <a:buFont typeface="Arial" panose="020B0604020202020204" pitchFamily="34" charset="0"/>
              <a:buChar char="•"/>
            </a:pPr>
            <a:endParaRPr lang="es-ES" sz="2000" dirty="0"/>
          </a:p>
          <a:p>
            <a:pPr marL="380990" indent="-380990">
              <a:buFont typeface="Arial" panose="020B0604020202020204" pitchFamily="34" charset="0"/>
              <a:buChar char="•"/>
            </a:pPr>
            <a:r>
              <a:rPr lang="es-ES" sz="2000" dirty="0"/>
              <a:t>A través de su red de contactos (familiares y amigos), consiguieron financiamiento de un inversionista ángel que les permitió abrir una oficina en Puerto Montt y atender las necesidades de sus clientes en forma rápida. Esta decisión fue fundamental para recuperar a los clientes y continuar creciendo.</a:t>
            </a:r>
          </a:p>
          <a:p>
            <a:pPr marL="380990" indent="-380990">
              <a:buFont typeface="Arial" panose="020B0604020202020204" pitchFamily="34" charset="0"/>
              <a:buChar char="•"/>
            </a:pPr>
            <a:endParaRPr lang="es-ES" sz="2000" dirty="0"/>
          </a:p>
          <a:p>
            <a:pPr marL="380990" indent="-380990">
              <a:buFont typeface="Arial" panose="020B0604020202020204" pitchFamily="34" charset="0"/>
              <a:buChar char="•"/>
            </a:pPr>
            <a:r>
              <a:rPr lang="es-ES" sz="2000" dirty="0"/>
              <a:t>2003 son seleccionadas en Endeavor </a:t>
            </a:r>
            <a:endParaRPr lang="es-CL" sz="2000" dirty="0"/>
          </a:p>
        </p:txBody>
      </p:sp>
      <p:sp>
        <p:nvSpPr>
          <p:cNvPr id="2" name="CuadroTexto 1">
            <a:extLst>
              <a:ext uri="{FF2B5EF4-FFF2-40B4-BE49-F238E27FC236}">
                <a16:creationId xmlns:a16="http://schemas.microsoft.com/office/drawing/2014/main" id="{CBF6FDC2-62FD-F25B-6000-7D927A320EDB}"/>
              </a:ext>
            </a:extLst>
          </p:cNvPr>
          <p:cNvSpPr txBox="1"/>
          <p:nvPr/>
        </p:nvSpPr>
        <p:spPr>
          <a:xfrm>
            <a:off x="129993" y="14223"/>
            <a:ext cx="10518342" cy="646331"/>
          </a:xfrm>
          <a:prstGeom prst="rect">
            <a:avLst/>
          </a:prstGeom>
          <a:noFill/>
        </p:spPr>
        <p:txBody>
          <a:bodyPr wrap="square" rtlCol="0">
            <a:spAutoFit/>
          </a:bodyPr>
          <a:lstStyle/>
          <a:p>
            <a:r>
              <a:rPr lang="es-CL" sz="3600" b="1" dirty="0">
                <a:solidFill>
                  <a:srgbClr val="03396C"/>
                </a:solidFill>
              </a:rPr>
              <a:t>Solución: método de detección de patógenos</a:t>
            </a:r>
            <a:endParaRPr lang="es-419" sz="1600" b="1" dirty="0">
              <a:solidFill>
                <a:srgbClr val="03396C"/>
              </a:solidFill>
            </a:endParaRPr>
          </a:p>
        </p:txBody>
      </p:sp>
    </p:spTree>
    <p:extLst>
      <p:ext uri="{BB962C8B-B14F-4D97-AF65-F5344CB8AC3E}">
        <p14:creationId xmlns:p14="http://schemas.microsoft.com/office/powerpoint/2010/main" val="2427498538"/>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Favicon 192">
            <a:extLst>
              <a:ext uri="{FF2B5EF4-FFF2-40B4-BE49-F238E27FC236}">
                <a16:creationId xmlns:a16="http://schemas.microsoft.com/office/drawing/2014/main" id="{6837E25A-40ED-441D-B938-40468278C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2559" y="185693"/>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3" name="Gráfico 2" descr="Marca de verificación con relleno sólido">
            <a:extLst>
              <a:ext uri="{FF2B5EF4-FFF2-40B4-BE49-F238E27FC236}">
                <a16:creationId xmlns:a16="http://schemas.microsoft.com/office/drawing/2014/main" id="{355E3E8A-7E37-49D8-AE57-D3F43CB7E9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1453718"/>
            <a:ext cx="738665" cy="738665"/>
          </a:xfrm>
          <a:prstGeom prst="rect">
            <a:avLst/>
          </a:prstGeom>
        </p:spPr>
      </p:pic>
      <p:sp>
        <p:nvSpPr>
          <p:cNvPr id="4" name="CuadroTexto 3">
            <a:extLst>
              <a:ext uri="{FF2B5EF4-FFF2-40B4-BE49-F238E27FC236}">
                <a16:creationId xmlns:a16="http://schemas.microsoft.com/office/drawing/2014/main" id="{1BD5FDC8-9D22-4189-8037-E03F29586E9C}"/>
              </a:ext>
            </a:extLst>
          </p:cNvPr>
          <p:cNvSpPr txBox="1"/>
          <p:nvPr/>
        </p:nvSpPr>
        <p:spPr>
          <a:xfrm>
            <a:off x="1602377" y="1434935"/>
            <a:ext cx="9980025" cy="584775"/>
          </a:xfrm>
          <a:prstGeom prst="rect">
            <a:avLst/>
          </a:prstGeom>
          <a:noFill/>
        </p:spPr>
        <p:txBody>
          <a:bodyPr wrap="square" rtlCol="0">
            <a:spAutoFit/>
          </a:bodyPr>
          <a:lstStyle/>
          <a:p>
            <a:pPr defTabSz="1219170">
              <a:buClr>
                <a:srgbClr val="000000"/>
              </a:buClr>
              <a:defRPr/>
            </a:pPr>
            <a:r>
              <a:rPr lang="es-CL" sz="3200" kern="0" dirty="0">
                <a:solidFill>
                  <a:srgbClr val="000000"/>
                </a:solidFill>
                <a:latin typeface="Arial"/>
                <a:cs typeface="Arial"/>
                <a:sym typeface="Arial"/>
              </a:rPr>
              <a:t>Mucho conocimiento sobre el financiamiento público</a:t>
            </a:r>
          </a:p>
        </p:txBody>
      </p:sp>
      <p:pic>
        <p:nvPicPr>
          <p:cNvPr id="8" name="Gráfico 7" descr="Marca de verificación con relleno sólido">
            <a:extLst>
              <a:ext uri="{FF2B5EF4-FFF2-40B4-BE49-F238E27FC236}">
                <a16:creationId xmlns:a16="http://schemas.microsoft.com/office/drawing/2014/main" id="{A2239C13-8733-44AC-BD6A-6F0B23D4D6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3061300"/>
            <a:ext cx="738665" cy="738665"/>
          </a:xfrm>
          <a:prstGeom prst="rect">
            <a:avLst/>
          </a:prstGeom>
        </p:spPr>
      </p:pic>
      <p:sp>
        <p:nvSpPr>
          <p:cNvPr id="9" name="CuadroTexto 8">
            <a:extLst>
              <a:ext uri="{FF2B5EF4-FFF2-40B4-BE49-F238E27FC236}">
                <a16:creationId xmlns:a16="http://schemas.microsoft.com/office/drawing/2014/main" id="{7EF93BAE-6326-491B-B4A9-D2891662FF56}"/>
              </a:ext>
            </a:extLst>
          </p:cNvPr>
          <p:cNvSpPr txBox="1"/>
          <p:nvPr/>
        </p:nvSpPr>
        <p:spPr>
          <a:xfrm>
            <a:off x="1602377" y="2982308"/>
            <a:ext cx="9980025" cy="584775"/>
          </a:xfrm>
          <a:prstGeom prst="rect">
            <a:avLst/>
          </a:prstGeom>
          <a:noFill/>
        </p:spPr>
        <p:txBody>
          <a:bodyPr wrap="square" rtlCol="0">
            <a:spAutoFit/>
          </a:bodyPr>
          <a:lstStyle/>
          <a:p>
            <a:pPr defTabSz="1219170">
              <a:buClr>
                <a:srgbClr val="000000"/>
              </a:buClr>
              <a:defRPr/>
            </a:pPr>
            <a:r>
              <a:rPr lang="es-CL" sz="3200" dirty="0"/>
              <a:t>Dejarse asesorar por Santiago Innova y luego Endeavor</a:t>
            </a:r>
            <a:endParaRPr lang="es-CL" sz="3200" kern="0" dirty="0">
              <a:solidFill>
                <a:srgbClr val="000000"/>
              </a:solidFill>
              <a:latin typeface="Arial"/>
              <a:cs typeface="Arial"/>
              <a:sym typeface="Arial"/>
            </a:endParaRPr>
          </a:p>
        </p:txBody>
      </p:sp>
      <p:pic>
        <p:nvPicPr>
          <p:cNvPr id="11" name="Gráfico 10" descr="Marca de verificación con relleno sólido">
            <a:extLst>
              <a:ext uri="{FF2B5EF4-FFF2-40B4-BE49-F238E27FC236}">
                <a16:creationId xmlns:a16="http://schemas.microsoft.com/office/drawing/2014/main" id="{956DA827-5DDE-4033-9FB7-7389DC111F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4692358"/>
            <a:ext cx="738665" cy="738665"/>
          </a:xfrm>
          <a:prstGeom prst="rect">
            <a:avLst/>
          </a:prstGeom>
        </p:spPr>
      </p:pic>
      <p:sp>
        <p:nvSpPr>
          <p:cNvPr id="12" name="CuadroTexto 11">
            <a:extLst>
              <a:ext uri="{FF2B5EF4-FFF2-40B4-BE49-F238E27FC236}">
                <a16:creationId xmlns:a16="http://schemas.microsoft.com/office/drawing/2014/main" id="{103D5B40-B3C1-4415-9F95-F104BF7A1637}"/>
              </a:ext>
            </a:extLst>
          </p:cNvPr>
          <p:cNvSpPr txBox="1"/>
          <p:nvPr/>
        </p:nvSpPr>
        <p:spPr>
          <a:xfrm>
            <a:off x="1602377" y="4613367"/>
            <a:ext cx="9980025" cy="584775"/>
          </a:xfrm>
          <a:prstGeom prst="rect">
            <a:avLst/>
          </a:prstGeom>
          <a:noFill/>
        </p:spPr>
        <p:txBody>
          <a:bodyPr wrap="square" rtlCol="0">
            <a:spAutoFit/>
          </a:bodyPr>
          <a:lstStyle/>
          <a:p>
            <a:pPr defTabSz="1219170">
              <a:buClr>
                <a:srgbClr val="000000"/>
              </a:buClr>
              <a:defRPr/>
            </a:pPr>
            <a:r>
              <a:rPr lang="es-CL" sz="3200" dirty="0"/>
              <a:t>Ofrecimiento de servicios, oficina en Puerto Montt</a:t>
            </a:r>
            <a:endParaRPr lang="es-CL" sz="3200" kern="0" dirty="0">
              <a:solidFill>
                <a:srgbClr val="000000"/>
              </a:solidFill>
              <a:latin typeface="Arial"/>
              <a:cs typeface="Arial"/>
              <a:sym typeface="Arial"/>
            </a:endParaRPr>
          </a:p>
        </p:txBody>
      </p:sp>
      <p:sp>
        <p:nvSpPr>
          <p:cNvPr id="2" name="CuadroTexto 1">
            <a:extLst>
              <a:ext uri="{FF2B5EF4-FFF2-40B4-BE49-F238E27FC236}">
                <a16:creationId xmlns:a16="http://schemas.microsoft.com/office/drawing/2014/main" id="{BCC53E76-6F4E-8BBA-8ECD-D5CEB5A8C993}"/>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Lecciones aprendidas</a:t>
            </a:r>
            <a:endParaRPr lang="es-419" sz="1600" b="1" dirty="0">
              <a:solidFill>
                <a:srgbClr val="03396C"/>
              </a:solidFill>
            </a:endParaRPr>
          </a:p>
        </p:txBody>
      </p:sp>
    </p:spTree>
    <p:extLst>
      <p:ext uri="{BB962C8B-B14F-4D97-AF65-F5344CB8AC3E}">
        <p14:creationId xmlns:p14="http://schemas.microsoft.com/office/powerpoint/2010/main" val="3414896898"/>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74337"/>
        </a:solidFill>
        <a:effectLst/>
      </p:bgPr>
    </p:bg>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1B655CC9-9CFF-4D52-96DE-1C79C868A0CA}"/>
              </a:ext>
            </a:extLst>
          </p:cNvPr>
          <p:cNvSpPr txBox="1"/>
          <p:nvPr/>
        </p:nvSpPr>
        <p:spPr>
          <a:xfrm>
            <a:off x="2279073" y="4698960"/>
            <a:ext cx="7633855" cy="769441"/>
          </a:xfrm>
          <a:prstGeom prst="rect">
            <a:avLst/>
          </a:prstGeom>
          <a:noFill/>
        </p:spPr>
        <p:txBody>
          <a:bodyPr wrap="square" rtlCol="0">
            <a:spAutoFit/>
          </a:bodyPr>
          <a:lstStyle/>
          <a:p>
            <a:pPr algn="ctr" defTabSz="914377">
              <a:defRPr/>
            </a:pPr>
            <a:r>
              <a:rPr lang="es-CL" sz="4400" kern="0" dirty="0">
                <a:solidFill>
                  <a:prstClr val="white"/>
                </a:solidFill>
                <a:latin typeface="Arial Black" panose="020B0A04020102020204" pitchFamily="34" charset="0"/>
                <a:cs typeface="Arial"/>
                <a:sym typeface="Arial"/>
              </a:rPr>
              <a:t>Caso 2: </a:t>
            </a:r>
            <a:r>
              <a:rPr lang="es-CL" sz="4400" kern="0" dirty="0" err="1">
                <a:solidFill>
                  <a:prstClr val="white"/>
                </a:solidFill>
                <a:latin typeface="Arial Black" panose="020B0A04020102020204" pitchFamily="34" charset="0"/>
                <a:cs typeface="Arial"/>
                <a:sym typeface="Arial"/>
              </a:rPr>
              <a:t>Not</a:t>
            </a:r>
            <a:r>
              <a:rPr lang="es-CL" sz="4400" kern="0" dirty="0">
                <a:solidFill>
                  <a:prstClr val="white"/>
                </a:solidFill>
                <a:latin typeface="Arial Black" panose="020B0A04020102020204" pitchFamily="34" charset="0"/>
                <a:cs typeface="Arial"/>
                <a:sym typeface="Arial"/>
              </a:rPr>
              <a:t> Co</a:t>
            </a:r>
          </a:p>
        </p:txBody>
      </p:sp>
      <p:sp>
        <p:nvSpPr>
          <p:cNvPr id="7" name="Llaves 6">
            <a:extLst>
              <a:ext uri="{FF2B5EF4-FFF2-40B4-BE49-F238E27FC236}">
                <a16:creationId xmlns:a16="http://schemas.microsoft.com/office/drawing/2014/main" id="{B7448617-47BC-4233-9AC9-92CED0A64798}"/>
              </a:ext>
            </a:extLst>
          </p:cNvPr>
          <p:cNvSpPr/>
          <p:nvPr/>
        </p:nvSpPr>
        <p:spPr>
          <a:xfrm>
            <a:off x="1727200" y="4274458"/>
            <a:ext cx="9144000" cy="2017487"/>
          </a:xfrm>
          <a:prstGeom prst="bracePair">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377">
              <a:defRPr/>
            </a:pPr>
            <a:endParaRPr lang="es-CL" kern="0">
              <a:solidFill>
                <a:sysClr val="windowText" lastClr="000000"/>
              </a:solidFill>
              <a:latin typeface="Calibri" panose="020F0502020204030204"/>
              <a:sym typeface="Arial"/>
            </a:endParaRPr>
          </a:p>
        </p:txBody>
      </p:sp>
    </p:spTree>
    <p:extLst>
      <p:ext uri="{BB962C8B-B14F-4D97-AF65-F5344CB8AC3E}">
        <p14:creationId xmlns:p14="http://schemas.microsoft.com/office/powerpoint/2010/main" val="2727040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Favicon 192">
            <a:extLst>
              <a:ext uri="{FF2B5EF4-FFF2-40B4-BE49-F238E27FC236}">
                <a16:creationId xmlns:a16="http://schemas.microsoft.com/office/drawing/2014/main" id="{6837E25A-40ED-441D-B938-40468278C9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72559" y="185693"/>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a:extLst>
              <a:ext uri="{FF2B5EF4-FFF2-40B4-BE49-F238E27FC236}">
                <a16:creationId xmlns:a16="http://schemas.microsoft.com/office/drawing/2014/main" id="{B499752B-EF0F-483E-8064-685DCFB369BE}"/>
              </a:ext>
            </a:extLst>
          </p:cNvPr>
          <p:cNvPicPr>
            <a:picLocks noChangeAspect="1"/>
          </p:cNvPicPr>
          <p:nvPr/>
        </p:nvPicPr>
        <p:blipFill>
          <a:blip r:embed="rId3"/>
          <a:stretch>
            <a:fillRect/>
          </a:stretch>
        </p:blipFill>
        <p:spPr>
          <a:xfrm>
            <a:off x="6535719" y="4515556"/>
            <a:ext cx="4952371" cy="1991312"/>
          </a:xfrm>
          <a:prstGeom prst="rect">
            <a:avLst/>
          </a:prstGeom>
        </p:spPr>
      </p:pic>
      <p:pic>
        <p:nvPicPr>
          <p:cNvPr id="3" name="Imagen 2">
            <a:extLst>
              <a:ext uri="{FF2B5EF4-FFF2-40B4-BE49-F238E27FC236}">
                <a16:creationId xmlns:a16="http://schemas.microsoft.com/office/drawing/2014/main" id="{635F3218-0ECC-4662-BA91-8F33BD667849}"/>
              </a:ext>
            </a:extLst>
          </p:cNvPr>
          <p:cNvPicPr>
            <a:picLocks noChangeAspect="1"/>
          </p:cNvPicPr>
          <p:nvPr/>
        </p:nvPicPr>
        <p:blipFill>
          <a:blip r:embed="rId4"/>
          <a:stretch>
            <a:fillRect/>
          </a:stretch>
        </p:blipFill>
        <p:spPr>
          <a:xfrm>
            <a:off x="703912" y="1394884"/>
            <a:ext cx="5111985" cy="5111985"/>
          </a:xfrm>
          <a:prstGeom prst="rect">
            <a:avLst/>
          </a:prstGeom>
        </p:spPr>
      </p:pic>
      <p:pic>
        <p:nvPicPr>
          <p:cNvPr id="4" name="Imagen 3">
            <a:extLst>
              <a:ext uri="{FF2B5EF4-FFF2-40B4-BE49-F238E27FC236}">
                <a16:creationId xmlns:a16="http://schemas.microsoft.com/office/drawing/2014/main" id="{572864E7-C4CD-45DF-9BB8-7F5B337C8765}"/>
              </a:ext>
            </a:extLst>
          </p:cNvPr>
          <p:cNvPicPr>
            <a:picLocks noChangeAspect="1"/>
          </p:cNvPicPr>
          <p:nvPr/>
        </p:nvPicPr>
        <p:blipFill>
          <a:blip r:embed="rId5"/>
          <a:stretch>
            <a:fillRect/>
          </a:stretch>
        </p:blipFill>
        <p:spPr>
          <a:xfrm>
            <a:off x="6733179" y="1394884"/>
            <a:ext cx="4557451" cy="3032777"/>
          </a:xfrm>
          <a:prstGeom prst="rect">
            <a:avLst/>
          </a:prstGeom>
        </p:spPr>
      </p:pic>
      <p:sp>
        <p:nvSpPr>
          <p:cNvPr id="5" name="CuadroTexto 4">
            <a:extLst>
              <a:ext uri="{FF2B5EF4-FFF2-40B4-BE49-F238E27FC236}">
                <a16:creationId xmlns:a16="http://schemas.microsoft.com/office/drawing/2014/main" id="{BE0A011A-F8EF-7320-B43F-AEC102121B1F}"/>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Desafío: alimentos sustentables</a:t>
            </a:r>
            <a:endParaRPr lang="es-419" sz="1600" b="1" dirty="0">
              <a:solidFill>
                <a:srgbClr val="03396C"/>
              </a:solidFill>
            </a:endParaRPr>
          </a:p>
        </p:txBody>
      </p:sp>
    </p:spTree>
    <p:extLst>
      <p:ext uri="{BB962C8B-B14F-4D97-AF65-F5344CB8AC3E}">
        <p14:creationId xmlns:p14="http://schemas.microsoft.com/office/powerpoint/2010/main" val="3762996240"/>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131A"/>
        </a:solidFill>
        <a:effectLst/>
      </p:bgPr>
    </p:bg>
    <p:spTree>
      <p:nvGrpSpPr>
        <p:cNvPr id="1" name=""/>
        <p:cNvGrpSpPr/>
        <p:nvPr/>
      </p:nvGrpSpPr>
      <p:grpSpPr>
        <a:xfrm>
          <a:off x="0" y="0"/>
          <a:ext cx="0" cy="0"/>
          <a:chOff x="0" y="0"/>
          <a:chExt cx="0" cy="0"/>
        </a:xfrm>
      </p:grpSpPr>
      <p:sp>
        <p:nvSpPr>
          <p:cNvPr id="14" name="Flecha: pentágono 13">
            <a:extLst>
              <a:ext uri="{FF2B5EF4-FFF2-40B4-BE49-F238E27FC236}">
                <a16:creationId xmlns:a16="http://schemas.microsoft.com/office/drawing/2014/main" id="{6EE4DAC9-3035-4BAD-B228-703A392DE462}"/>
              </a:ext>
            </a:extLst>
          </p:cNvPr>
          <p:cNvSpPr/>
          <p:nvPr/>
        </p:nvSpPr>
        <p:spPr>
          <a:xfrm>
            <a:off x="8661692" y="4163464"/>
            <a:ext cx="2013130" cy="864000"/>
          </a:xfrm>
          <a:prstGeom prst="homePlat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CHARLA </a:t>
            </a:r>
            <a:r>
              <a:rPr kumimoji="0" lang="es-CL" sz="12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USACH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Alfredo Artigas</a:t>
            </a:r>
          </a:p>
        </p:txBody>
      </p:sp>
      <p:sp>
        <p:nvSpPr>
          <p:cNvPr id="13" name="Flecha: pentágono 12">
            <a:extLst>
              <a:ext uri="{FF2B5EF4-FFF2-40B4-BE49-F238E27FC236}">
                <a16:creationId xmlns:a16="http://schemas.microsoft.com/office/drawing/2014/main" id="{D716B575-4ECF-4BE0-8D9E-8BEE1636F13B}"/>
              </a:ext>
            </a:extLst>
          </p:cNvPr>
          <p:cNvSpPr/>
          <p:nvPr/>
        </p:nvSpPr>
        <p:spPr>
          <a:xfrm>
            <a:off x="8661692" y="3252023"/>
            <a:ext cx="2013130" cy="864000"/>
          </a:xfrm>
          <a:prstGeom prst="homePlat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CHARLA </a:t>
            </a:r>
            <a:r>
              <a:rPr kumimoji="0" lang="es-CL" sz="12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Training </a:t>
            </a:r>
            <a:r>
              <a:rPr kumimoji="0" lang="es-CL" sz="1400" b="0" i="0" u="none" strike="noStrike" kern="1200" cap="none" spc="0" normalizeH="0" baseline="0" noProof="0" dirty="0" err="1">
                <a:ln>
                  <a:noFill/>
                </a:ln>
                <a:solidFill>
                  <a:prstClr val="white"/>
                </a:solidFill>
                <a:effectLst/>
                <a:uLnTx/>
                <a:uFillTx/>
                <a:latin typeface="Arial Nova Cond" panose="020B0506020202020204" pitchFamily="34" charset="0"/>
                <a:ea typeface="+mn-ea"/>
                <a:cs typeface="+mn-cs"/>
              </a:rPr>
              <a:t>Competence</a:t>
            </a:r>
            <a:endPar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Julián Varas</a:t>
            </a:r>
          </a:p>
        </p:txBody>
      </p:sp>
      <p:sp>
        <p:nvSpPr>
          <p:cNvPr id="15" name="Rectángulo: esquinas redondeadas 14">
            <a:extLst>
              <a:ext uri="{FF2B5EF4-FFF2-40B4-BE49-F238E27FC236}">
                <a16:creationId xmlns:a16="http://schemas.microsoft.com/office/drawing/2014/main" id="{6DF047C0-45A0-4AB2-881A-9A9596FFD2FD}"/>
              </a:ext>
            </a:extLst>
          </p:cNvPr>
          <p:cNvSpPr/>
          <p:nvPr/>
        </p:nvSpPr>
        <p:spPr>
          <a:xfrm>
            <a:off x="411332" y="2481735"/>
            <a:ext cx="1953051" cy="3377999"/>
          </a:xfrm>
          <a:prstGeom prst="roundRect">
            <a:avLst>
              <a:gd name="adj" fmla="val 10527"/>
            </a:avLst>
          </a:prstGeom>
          <a:solidFill>
            <a:schemeClr val="bg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20" name="Diamond 3">
            <a:extLst>
              <a:ext uri="{FF2B5EF4-FFF2-40B4-BE49-F238E27FC236}">
                <a16:creationId xmlns:a16="http://schemas.microsoft.com/office/drawing/2014/main" id="{D0CE8904-9FCE-4F9A-9946-CD9EBFFADA45}"/>
              </a:ext>
            </a:extLst>
          </p:cNvPr>
          <p:cNvSpPr/>
          <p:nvPr/>
        </p:nvSpPr>
        <p:spPr>
          <a:xfrm>
            <a:off x="2640958" y="795697"/>
            <a:ext cx="2168314" cy="1492875"/>
          </a:xfrm>
          <a:prstGeom prst="diamond">
            <a:avLst/>
          </a:prstGeom>
          <a:solidFill>
            <a:srgbClr val="FF3300"/>
          </a:solidFill>
          <a:ln w="38100">
            <a:solidFill>
              <a:schemeClr val="accent2">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 name="TextBox 7">
            <a:extLst>
              <a:ext uri="{FF2B5EF4-FFF2-40B4-BE49-F238E27FC236}">
                <a16:creationId xmlns:a16="http://schemas.microsoft.com/office/drawing/2014/main" id="{C0A57C01-5EE0-427B-9536-6576D98DDA2A}"/>
              </a:ext>
            </a:extLst>
          </p:cNvPr>
          <p:cNvSpPr txBox="1"/>
          <p:nvPr/>
        </p:nvSpPr>
        <p:spPr>
          <a:xfrm>
            <a:off x="2979898" y="1255385"/>
            <a:ext cx="1484500" cy="58477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0" cap="none" spc="0" normalizeH="0" baseline="0" noProof="0" dirty="0">
                <a:ln>
                  <a:noFill/>
                </a:ln>
                <a:solidFill>
                  <a:prstClr val="white"/>
                </a:solidFill>
                <a:effectLst/>
                <a:uLnTx/>
                <a:uFillTx/>
                <a:latin typeface="Calibri" panose="020F0502020204030204"/>
                <a:ea typeface="+mn-ea"/>
                <a:cs typeface="+mn-cs"/>
              </a:rPr>
              <a:t>GESTACIÓN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0" cap="none" spc="0" normalizeH="0" baseline="0" noProof="0" dirty="0">
                <a:ln>
                  <a:noFill/>
                </a:ln>
                <a:solidFill>
                  <a:prstClr val="white"/>
                </a:solidFill>
                <a:effectLst/>
                <a:uLnTx/>
                <a:uFillTx/>
                <a:latin typeface="Calibri" panose="020F0502020204030204"/>
                <a:ea typeface="+mn-ea"/>
                <a:cs typeface="+mn-cs"/>
              </a:rPr>
              <a:t>Proyectos</a:t>
            </a:r>
          </a:p>
        </p:txBody>
      </p:sp>
      <p:sp>
        <p:nvSpPr>
          <p:cNvPr id="22" name="Diamond 20">
            <a:extLst>
              <a:ext uri="{FF2B5EF4-FFF2-40B4-BE49-F238E27FC236}">
                <a16:creationId xmlns:a16="http://schemas.microsoft.com/office/drawing/2014/main" id="{B818CC5C-F36E-4EAB-94CD-B807FD642371}"/>
              </a:ext>
            </a:extLst>
          </p:cNvPr>
          <p:cNvSpPr/>
          <p:nvPr/>
        </p:nvSpPr>
        <p:spPr>
          <a:xfrm>
            <a:off x="4954972" y="807707"/>
            <a:ext cx="2168314" cy="1492875"/>
          </a:xfrm>
          <a:prstGeom prst="diamond">
            <a:avLst/>
          </a:prstGeom>
          <a:solidFill>
            <a:srgbClr val="FF9820"/>
          </a:solidFill>
          <a:ln w="38100">
            <a:solidFill>
              <a:schemeClr val="accent4">
                <a:lumMod val="40000"/>
                <a:lumOff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1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 name="TextBox 9">
            <a:extLst>
              <a:ext uri="{FF2B5EF4-FFF2-40B4-BE49-F238E27FC236}">
                <a16:creationId xmlns:a16="http://schemas.microsoft.com/office/drawing/2014/main" id="{978EB84E-F169-4EDA-A430-D82E6030D3CF}"/>
              </a:ext>
            </a:extLst>
          </p:cNvPr>
          <p:cNvSpPr txBox="1"/>
          <p:nvPr/>
        </p:nvSpPr>
        <p:spPr>
          <a:xfrm>
            <a:off x="5370579" y="1252603"/>
            <a:ext cx="1303315"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0" cap="none" spc="0" normalizeH="0" baseline="0" noProof="0" dirty="0">
                <a:ln>
                  <a:noFill/>
                </a:ln>
                <a:solidFill>
                  <a:prstClr val="white"/>
                </a:solidFill>
                <a:effectLst/>
                <a:uLnTx/>
                <a:uFillTx/>
                <a:latin typeface="Calibri" panose="020F0502020204030204"/>
                <a:ea typeface="+mn-ea"/>
                <a:cs typeface="+mn-cs"/>
              </a:rPr>
              <a:t>EJECUCIÓN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0" cap="none" spc="0" normalizeH="0" baseline="0" noProof="0" dirty="0">
                <a:ln>
                  <a:noFill/>
                </a:ln>
                <a:solidFill>
                  <a:prstClr val="white"/>
                </a:solidFill>
                <a:effectLst/>
                <a:uLnTx/>
                <a:uFillTx/>
                <a:latin typeface="Calibri" panose="020F0502020204030204"/>
                <a:ea typeface="+mn-ea"/>
                <a:cs typeface="+mn-cs"/>
              </a:rPr>
              <a:t>Proyectos</a:t>
            </a:r>
          </a:p>
        </p:txBody>
      </p:sp>
      <p:sp>
        <p:nvSpPr>
          <p:cNvPr id="34" name="Oval 4">
            <a:extLst>
              <a:ext uri="{FF2B5EF4-FFF2-40B4-BE49-F238E27FC236}">
                <a16:creationId xmlns:a16="http://schemas.microsoft.com/office/drawing/2014/main" id="{080C057D-F86C-45F1-91CD-C9C9E0A33113}"/>
              </a:ext>
            </a:extLst>
          </p:cNvPr>
          <p:cNvSpPr/>
          <p:nvPr/>
        </p:nvSpPr>
        <p:spPr>
          <a:xfrm>
            <a:off x="645328" y="791144"/>
            <a:ext cx="1483037" cy="1470662"/>
          </a:xfrm>
          <a:prstGeom prst="ellipse">
            <a:avLst/>
          </a:prstGeom>
          <a:solidFill>
            <a:srgbClr val="7030A0"/>
          </a:solidFill>
          <a:ln w="38100">
            <a:solidFill>
              <a:srgbClr val="C198E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TextBox 5">
            <a:extLst>
              <a:ext uri="{FF2B5EF4-FFF2-40B4-BE49-F238E27FC236}">
                <a16:creationId xmlns:a16="http://schemas.microsoft.com/office/drawing/2014/main" id="{8E1B2F06-F638-4F98-8907-6A928509BACD}"/>
              </a:ext>
            </a:extLst>
          </p:cNvPr>
          <p:cNvSpPr txBox="1"/>
          <p:nvPr/>
        </p:nvSpPr>
        <p:spPr>
          <a:xfrm>
            <a:off x="762250" y="1227747"/>
            <a:ext cx="1242841"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white"/>
                </a:solidFill>
                <a:effectLst/>
                <a:uLnTx/>
                <a:uFillTx/>
                <a:latin typeface="Calibri" panose="020F0502020204030204"/>
                <a:ea typeface="+mn-ea"/>
                <a:cs typeface="+mn-cs"/>
              </a:rPr>
              <a:t>ENCUADRE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anose="020F0502020204030204"/>
                <a:ea typeface="+mn-ea"/>
                <a:cs typeface="+mn-cs"/>
              </a:rPr>
              <a:t>Recursos</a:t>
            </a:r>
          </a:p>
        </p:txBody>
      </p:sp>
      <p:sp>
        <p:nvSpPr>
          <p:cNvPr id="37" name="Flecha: pentágono 36">
            <a:extLst>
              <a:ext uri="{FF2B5EF4-FFF2-40B4-BE49-F238E27FC236}">
                <a16:creationId xmlns:a16="http://schemas.microsoft.com/office/drawing/2014/main" id="{92B4CFB0-9E55-4013-BF91-A2903831D331}"/>
              </a:ext>
            </a:extLst>
          </p:cNvPr>
          <p:cNvSpPr/>
          <p:nvPr/>
        </p:nvSpPr>
        <p:spPr>
          <a:xfrm>
            <a:off x="8661692" y="2328389"/>
            <a:ext cx="2013130" cy="864000"/>
          </a:xfrm>
          <a:prstGeom prst="homePlat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CHARLA </a:t>
            </a:r>
            <a:r>
              <a:rPr kumimoji="0" lang="es-CL" sz="12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USACH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Claudia Ortiz</a:t>
            </a:r>
          </a:p>
        </p:txBody>
      </p:sp>
      <p:sp>
        <p:nvSpPr>
          <p:cNvPr id="4" name="Rectángulo 3">
            <a:extLst>
              <a:ext uri="{FF2B5EF4-FFF2-40B4-BE49-F238E27FC236}">
                <a16:creationId xmlns:a16="http://schemas.microsoft.com/office/drawing/2014/main" id="{2C4DEDD2-1D53-4C37-BAF8-C464194241DB}"/>
              </a:ext>
            </a:extLst>
          </p:cNvPr>
          <p:cNvSpPr/>
          <p:nvPr/>
        </p:nvSpPr>
        <p:spPr>
          <a:xfrm>
            <a:off x="411332" y="3517088"/>
            <a:ext cx="1953051" cy="900293"/>
          </a:xfrm>
          <a:prstGeom prst="rect">
            <a:avLst/>
          </a:prstGeom>
          <a:solidFill>
            <a:srgbClr val="7030A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Taller 01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El Ecosistema de </a:t>
            </a:r>
            <a:r>
              <a:rPr kumimoji="0" lang="es-CL" sz="1400" b="0" i="0" u="none" strike="noStrike" kern="1200" cap="none" spc="0" normalizeH="0" baseline="0" noProof="0" dirty="0" err="1">
                <a:ln>
                  <a:noFill/>
                </a:ln>
                <a:solidFill>
                  <a:prstClr val="white"/>
                </a:solidFill>
                <a:effectLst/>
                <a:uLnTx/>
                <a:uFillTx/>
                <a:latin typeface="Arial Nova Cond" panose="020B0506020202020204" pitchFamily="34" charset="0"/>
                <a:ea typeface="+mn-ea"/>
                <a:cs typeface="+mn-cs"/>
              </a:rPr>
              <a:t>I+D+i+e+TT</a:t>
            </a:r>
            <a:endPar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39" name="Rectángulo: esquinas redondeadas 38">
            <a:extLst>
              <a:ext uri="{FF2B5EF4-FFF2-40B4-BE49-F238E27FC236}">
                <a16:creationId xmlns:a16="http://schemas.microsoft.com/office/drawing/2014/main" id="{C960FC8C-5092-4CC0-AF63-FB2695CD7429}"/>
              </a:ext>
            </a:extLst>
          </p:cNvPr>
          <p:cNvSpPr/>
          <p:nvPr/>
        </p:nvSpPr>
        <p:spPr>
          <a:xfrm>
            <a:off x="2749748" y="2481735"/>
            <a:ext cx="1953051" cy="3377999"/>
          </a:xfrm>
          <a:prstGeom prst="roundRect">
            <a:avLst>
              <a:gd name="adj" fmla="val 10527"/>
            </a:avLst>
          </a:prstGeom>
          <a:solidFill>
            <a:schemeClr val="bg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41" name="Rectángulo 40">
            <a:extLst>
              <a:ext uri="{FF2B5EF4-FFF2-40B4-BE49-F238E27FC236}">
                <a16:creationId xmlns:a16="http://schemas.microsoft.com/office/drawing/2014/main" id="{681652C2-F3F0-4583-A85D-17A3DE7A5696}"/>
              </a:ext>
            </a:extLst>
          </p:cNvPr>
          <p:cNvSpPr/>
          <p:nvPr/>
        </p:nvSpPr>
        <p:spPr>
          <a:xfrm>
            <a:off x="2749748" y="3720588"/>
            <a:ext cx="1953051" cy="900293"/>
          </a:xfrm>
          <a:prstGeom prst="rect">
            <a:avLst/>
          </a:prstGeom>
          <a:solidFill>
            <a:srgbClr val="FF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Taller 03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Estructuración y formulación de proyectos</a:t>
            </a:r>
          </a:p>
        </p:txBody>
      </p:sp>
      <p:sp>
        <p:nvSpPr>
          <p:cNvPr id="42" name="Rectángulo: esquinas redondeadas 41">
            <a:extLst>
              <a:ext uri="{FF2B5EF4-FFF2-40B4-BE49-F238E27FC236}">
                <a16:creationId xmlns:a16="http://schemas.microsoft.com/office/drawing/2014/main" id="{182D8D15-10FC-49F5-9491-91B81F46918F}"/>
              </a:ext>
            </a:extLst>
          </p:cNvPr>
          <p:cNvSpPr/>
          <p:nvPr/>
        </p:nvSpPr>
        <p:spPr>
          <a:xfrm>
            <a:off x="5057124" y="2481735"/>
            <a:ext cx="1953051" cy="3386906"/>
          </a:xfrm>
          <a:prstGeom prst="roundRect">
            <a:avLst>
              <a:gd name="adj" fmla="val 10527"/>
            </a:avLst>
          </a:prstGeom>
          <a:solidFill>
            <a:schemeClr val="bg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48" name="Rectángulo 47">
            <a:extLst>
              <a:ext uri="{FF2B5EF4-FFF2-40B4-BE49-F238E27FC236}">
                <a16:creationId xmlns:a16="http://schemas.microsoft.com/office/drawing/2014/main" id="{99B0D0AE-6955-46D5-94C3-7B0D8B51D5C5}"/>
              </a:ext>
            </a:extLst>
          </p:cNvPr>
          <p:cNvSpPr/>
          <p:nvPr/>
        </p:nvSpPr>
        <p:spPr>
          <a:xfrm>
            <a:off x="5054649" y="2736492"/>
            <a:ext cx="1953051" cy="900293"/>
          </a:xfrm>
          <a:prstGeom prst="rect">
            <a:avLst/>
          </a:prstGeom>
          <a:solidFill>
            <a:srgbClr val="FF982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Taller 05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Articulación de asociados y Pitch de proyectos</a:t>
            </a:r>
          </a:p>
        </p:txBody>
      </p:sp>
      <p:sp>
        <p:nvSpPr>
          <p:cNvPr id="53" name="CuadroTexto 52">
            <a:extLst>
              <a:ext uri="{FF2B5EF4-FFF2-40B4-BE49-F238E27FC236}">
                <a16:creationId xmlns:a16="http://schemas.microsoft.com/office/drawing/2014/main" id="{EFCF70F7-77A5-4548-8D10-BD85441E9680}"/>
              </a:ext>
            </a:extLst>
          </p:cNvPr>
          <p:cNvSpPr txBox="1"/>
          <p:nvPr/>
        </p:nvSpPr>
        <p:spPr>
          <a:xfrm>
            <a:off x="376979" y="80626"/>
            <a:ext cx="661509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3200" b="1" i="0" u="none" strike="noStrike" kern="0" cap="none" spc="0" normalizeH="0" baseline="0" noProof="0" dirty="0">
                <a:ln>
                  <a:noFill/>
                </a:ln>
                <a:solidFill>
                  <a:srgbClr val="FF9820"/>
                </a:solidFill>
                <a:effectLst/>
                <a:uLnTx/>
                <a:uFillTx/>
                <a:latin typeface="Franklin Gothic Demi" panose="020B0703020102020204" pitchFamily="34" charset="0"/>
                <a:ea typeface="+mn-ea"/>
                <a:cs typeface="+mn-cs"/>
              </a:rPr>
              <a:t>Talleres</a:t>
            </a:r>
            <a:r>
              <a:rPr kumimoji="0" lang="es-CL" sz="3200" b="1" i="0" u="none" strike="noStrike" kern="0" cap="none" spc="0" normalizeH="0" baseline="0" noProof="0" dirty="0">
                <a:ln>
                  <a:noFill/>
                </a:ln>
                <a:solidFill>
                  <a:srgbClr val="44546A">
                    <a:lumMod val="75000"/>
                  </a:srgbClr>
                </a:solidFill>
                <a:effectLst/>
                <a:uLnTx/>
                <a:uFillTx/>
                <a:latin typeface="Franklin Gothic Demi" panose="020B0703020102020204" pitchFamily="34" charset="0"/>
                <a:ea typeface="+mn-ea"/>
                <a:cs typeface="+mn-cs"/>
              </a:rPr>
              <a:t> </a:t>
            </a:r>
            <a:r>
              <a:rPr kumimoji="0" lang="es-CL" sz="3200" b="1" i="0" u="none" strike="noStrike" kern="0" cap="none" spc="0" normalizeH="0" baseline="0" noProof="0" dirty="0">
                <a:ln>
                  <a:noFill/>
                </a:ln>
                <a:solidFill>
                  <a:srgbClr val="5B9BD5">
                    <a:lumMod val="60000"/>
                    <a:lumOff val="40000"/>
                  </a:srgbClr>
                </a:solidFill>
                <a:effectLst/>
                <a:uLnTx/>
                <a:uFillTx/>
                <a:latin typeface="Franklin Gothic Demi" panose="020B0703020102020204" pitchFamily="34" charset="0"/>
                <a:ea typeface="+mn-ea"/>
                <a:cs typeface="+mn-cs"/>
              </a:rPr>
              <a:t>y charlas del programa</a:t>
            </a:r>
          </a:p>
        </p:txBody>
      </p:sp>
      <p:sp>
        <p:nvSpPr>
          <p:cNvPr id="54" name="Rectángulo 53">
            <a:extLst>
              <a:ext uri="{FF2B5EF4-FFF2-40B4-BE49-F238E27FC236}">
                <a16:creationId xmlns:a16="http://schemas.microsoft.com/office/drawing/2014/main" id="{7A8F3C5C-7133-4E30-A110-776B12638B59}"/>
              </a:ext>
            </a:extLst>
          </p:cNvPr>
          <p:cNvSpPr/>
          <p:nvPr/>
        </p:nvSpPr>
        <p:spPr>
          <a:xfrm rot="16200000">
            <a:off x="1275113" y="-171749"/>
            <a:ext cx="57621" cy="1674300"/>
          </a:xfrm>
          <a:prstGeom prst="rect">
            <a:avLst/>
          </a:prstGeom>
          <a:solidFill>
            <a:srgbClr val="FF98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6" name="Rectángulo 55">
            <a:extLst>
              <a:ext uri="{FF2B5EF4-FFF2-40B4-BE49-F238E27FC236}">
                <a16:creationId xmlns:a16="http://schemas.microsoft.com/office/drawing/2014/main" id="{89F0E635-16F5-4C77-93B6-D3340C0BE94E}"/>
              </a:ext>
            </a:extLst>
          </p:cNvPr>
          <p:cNvSpPr/>
          <p:nvPr/>
        </p:nvSpPr>
        <p:spPr>
          <a:xfrm>
            <a:off x="5057123" y="4704682"/>
            <a:ext cx="1953051" cy="900293"/>
          </a:xfrm>
          <a:prstGeom prst="rect">
            <a:avLst/>
          </a:prstGeom>
          <a:solidFill>
            <a:srgbClr val="FF982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Taller 07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Desarrollo de prototipos y Validación comercial</a:t>
            </a:r>
          </a:p>
        </p:txBody>
      </p:sp>
      <p:sp>
        <p:nvSpPr>
          <p:cNvPr id="58" name="Rectángulo 57">
            <a:extLst>
              <a:ext uri="{FF2B5EF4-FFF2-40B4-BE49-F238E27FC236}">
                <a16:creationId xmlns:a16="http://schemas.microsoft.com/office/drawing/2014/main" id="{04CC8AFB-9387-4296-9809-DD9495CE2F45}"/>
              </a:ext>
            </a:extLst>
          </p:cNvPr>
          <p:cNvSpPr/>
          <p:nvPr/>
        </p:nvSpPr>
        <p:spPr>
          <a:xfrm>
            <a:off x="2752223" y="2736493"/>
            <a:ext cx="1953051" cy="900293"/>
          </a:xfrm>
          <a:prstGeom prst="rect">
            <a:avLst/>
          </a:prstGeom>
          <a:solidFill>
            <a:srgbClr val="FF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Taller 02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Detección y validación de Oportunidades</a:t>
            </a:r>
          </a:p>
        </p:txBody>
      </p:sp>
      <p:sp>
        <p:nvSpPr>
          <p:cNvPr id="36" name="Rectángulo 35">
            <a:extLst>
              <a:ext uri="{FF2B5EF4-FFF2-40B4-BE49-F238E27FC236}">
                <a16:creationId xmlns:a16="http://schemas.microsoft.com/office/drawing/2014/main" id="{68C24B67-21D2-4FD9-B6F1-8A84ED9DC504}"/>
              </a:ext>
            </a:extLst>
          </p:cNvPr>
          <p:cNvSpPr/>
          <p:nvPr/>
        </p:nvSpPr>
        <p:spPr>
          <a:xfrm>
            <a:off x="5057123" y="3715921"/>
            <a:ext cx="1953051" cy="900293"/>
          </a:xfrm>
          <a:prstGeom prst="rect">
            <a:avLst/>
          </a:prstGeom>
          <a:solidFill>
            <a:srgbClr val="FF982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Taller 06</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Estrategia PI y </a:t>
            </a:r>
            <a:r>
              <a:rPr kumimoji="0" lang="es-CL" sz="1400" b="0" i="0" u="none" strike="noStrike" kern="1200" cap="none" spc="0" normalizeH="0" baseline="0" noProof="0" dirty="0" err="1">
                <a:ln>
                  <a:noFill/>
                </a:ln>
                <a:solidFill>
                  <a:prstClr val="white"/>
                </a:solidFill>
                <a:effectLst/>
                <a:uLnTx/>
                <a:uFillTx/>
                <a:latin typeface="Arial Nova Cond" panose="020B0506020202020204" pitchFamily="34" charset="0"/>
                <a:ea typeface="+mn-ea"/>
                <a:cs typeface="+mn-cs"/>
              </a:rPr>
              <a:t>Go</a:t>
            </a: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a:t>
            </a:r>
            <a:r>
              <a:rPr kumimoji="0" lang="es-CL" sz="1400" b="0" i="0" u="none" strike="noStrike" kern="1200" cap="none" spc="0" normalizeH="0" baseline="0" noProof="0" dirty="0" err="1">
                <a:ln>
                  <a:noFill/>
                </a:ln>
                <a:solidFill>
                  <a:prstClr val="white"/>
                </a:solidFill>
                <a:effectLst/>
                <a:uLnTx/>
                <a:uFillTx/>
                <a:latin typeface="Arial Nova Cond" panose="020B0506020202020204" pitchFamily="34" charset="0"/>
                <a:ea typeface="+mn-ea"/>
                <a:cs typeface="+mn-cs"/>
              </a:rPr>
              <a:t>To</a:t>
            </a: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a:t>
            </a:r>
            <a:r>
              <a:rPr kumimoji="0" lang="es-CL" sz="1400" b="0" i="0" u="none" strike="noStrike" kern="1200" cap="none" spc="0" normalizeH="0" baseline="0" noProof="0" dirty="0" err="1">
                <a:ln>
                  <a:noFill/>
                </a:ln>
                <a:solidFill>
                  <a:prstClr val="white"/>
                </a:solidFill>
                <a:effectLst/>
                <a:uLnTx/>
                <a:uFillTx/>
                <a:latin typeface="Arial Nova Cond" panose="020B0506020202020204" pitchFamily="34" charset="0"/>
                <a:ea typeface="+mn-ea"/>
                <a:cs typeface="+mn-cs"/>
              </a:rPr>
              <a:t>Market</a:t>
            </a:r>
            <a:endPar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61" name="Rectángulo 60">
            <a:extLst>
              <a:ext uri="{FF2B5EF4-FFF2-40B4-BE49-F238E27FC236}">
                <a16:creationId xmlns:a16="http://schemas.microsoft.com/office/drawing/2014/main" id="{501F5E75-176E-4BEA-BE77-5C7D8C3D64DB}"/>
              </a:ext>
            </a:extLst>
          </p:cNvPr>
          <p:cNvSpPr/>
          <p:nvPr/>
        </p:nvSpPr>
        <p:spPr>
          <a:xfrm>
            <a:off x="10306014" y="6047253"/>
            <a:ext cx="1953051" cy="70798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Certificación</a:t>
            </a:r>
            <a:endPar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pic>
        <p:nvPicPr>
          <p:cNvPr id="9" name="Gráfico 8" descr="Vlog con relleno sólido">
            <a:extLst>
              <a:ext uri="{FF2B5EF4-FFF2-40B4-BE49-F238E27FC236}">
                <a16:creationId xmlns:a16="http://schemas.microsoft.com/office/drawing/2014/main" id="{0F904435-DFA9-40F7-A11D-5568820B63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91216" y="137032"/>
            <a:ext cx="710028" cy="710028"/>
          </a:xfrm>
          <a:prstGeom prst="rect">
            <a:avLst/>
          </a:prstGeom>
        </p:spPr>
      </p:pic>
      <p:pic>
        <p:nvPicPr>
          <p:cNvPr id="11" name="Gráfico 10" descr="Aula de clases con relleno sólido">
            <a:extLst>
              <a:ext uri="{FF2B5EF4-FFF2-40B4-BE49-F238E27FC236}">
                <a16:creationId xmlns:a16="http://schemas.microsoft.com/office/drawing/2014/main" id="{4FD1EE61-95DC-4435-BA4A-E234761C00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9483" y="150723"/>
            <a:ext cx="710028" cy="710028"/>
          </a:xfrm>
          <a:prstGeom prst="rect">
            <a:avLst/>
          </a:prstGeom>
        </p:spPr>
      </p:pic>
      <p:sp>
        <p:nvSpPr>
          <p:cNvPr id="71" name="Rectángulo 70">
            <a:extLst>
              <a:ext uri="{FF2B5EF4-FFF2-40B4-BE49-F238E27FC236}">
                <a16:creationId xmlns:a16="http://schemas.microsoft.com/office/drawing/2014/main" id="{76B38EE1-FBA7-4BCE-820C-3947921DFAA1}"/>
              </a:ext>
            </a:extLst>
          </p:cNvPr>
          <p:cNvSpPr/>
          <p:nvPr/>
        </p:nvSpPr>
        <p:spPr>
          <a:xfrm>
            <a:off x="2977294" y="6013836"/>
            <a:ext cx="1459496" cy="706988"/>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Cápsula herramientas talleres 2 al 4</a:t>
            </a:r>
          </a:p>
        </p:txBody>
      </p:sp>
      <p:sp>
        <p:nvSpPr>
          <p:cNvPr id="72" name="Rectángulo 71">
            <a:extLst>
              <a:ext uri="{FF2B5EF4-FFF2-40B4-BE49-F238E27FC236}">
                <a16:creationId xmlns:a16="http://schemas.microsoft.com/office/drawing/2014/main" id="{8736FE70-802D-476F-9561-C38C2B9E847F}"/>
              </a:ext>
            </a:extLst>
          </p:cNvPr>
          <p:cNvSpPr/>
          <p:nvPr/>
        </p:nvSpPr>
        <p:spPr>
          <a:xfrm>
            <a:off x="5301426" y="6007619"/>
            <a:ext cx="1459496" cy="706988"/>
          </a:xfrm>
          <a:prstGeom prst="rect">
            <a:avLst/>
          </a:prstGeom>
          <a:solidFill>
            <a:srgbClr val="92D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Cápsula 2 herramientas talleres 5 al 7</a:t>
            </a:r>
          </a:p>
        </p:txBody>
      </p:sp>
      <p:sp>
        <p:nvSpPr>
          <p:cNvPr id="73" name="Rectángulo 72">
            <a:extLst>
              <a:ext uri="{FF2B5EF4-FFF2-40B4-BE49-F238E27FC236}">
                <a16:creationId xmlns:a16="http://schemas.microsoft.com/office/drawing/2014/main" id="{70D82E6D-0A10-454B-852B-0E444D5B81F5}"/>
              </a:ext>
            </a:extLst>
          </p:cNvPr>
          <p:cNvSpPr/>
          <p:nvPr/>
        </p:nvSpPr>
        <p:spPr>
          <a:xfrm>
            <a:off x="8661692" y="6154126"/>
            <a:ext cx="1644322" cy="494235"/>
          </a:xfrm>
          <a:prstGeom prst="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Video experiencia programa</a:t>
            </a:r>
          </a:p>
        </p:txBody>
      </p:sp>
      <p:sp>
        <p:nvSpPr>
          <p:cNvPr id="49" name="Rectángulo 48">
            <a:extLst>
              <a:ext uri="{FF2B5EF4-FFF2-40B4-BE49-F238E27FC236}">
                <a16:creationId xmlns:a16="http://schemas.microsoft.com/office/drawing/2014/main" id="{9A73BA35-9494-4AEC-BDFF-2EB6E86E590D}"/>
              </a:ext>
            </a:extLst>
          </p:cNvPr>
          <p:cNvSpPr/>
          <p:nvPr/>
        </p:nvSpPr>
        <p:spPr>
          <a:xfrm>
            <a:off x="2747273" y="4704683"/>
            <a:ext cx="1953051" cy="900293"/>
          </a:xfrm>
          <a:prstGeom prst="rect">
            <a:avLst/>
          </a:prstGeom>
          <a:solidFill>
            <a:srgbClr val="FF33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6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Taller 04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Mercado y Modelos Sustentabilidad /Negocios</a:t>
            </a:r>
          </a:p>
        </p:txBody>
      </p:sp>
      <p:sp>
        <p:nvSpPr>
          <p:cNvPr id="59" name="Flecha: pentágono 58">
            <a:extLst>
              <a:ext uri="{FF2B5EF4-FFF2-40B4-BE49-F238E27FC236}">
                <a16:creationId xmlns:a16="http://schemas.microsoft.com/office/drawing/2014/main" id="{C385775E-E892-22C3-5CDB-E33DF9A12163}"/>
              </a:ext>
            </a:extLst>
          </p:cNvPr>
          <p:cNvSpPr/>
          <p:nvPr/>
        </p:nvSpPr>
        <p:spPr>
          <a:xfrm>
            <a:off x="8661692" y="5087098"/>
            <a:ext cx="2013130" cy="864000"/>
          </a:xfrm>
          <a:prstGeom prst="homePlat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CHARLA </a:t>
            </a:r>
            <a:r>
              <a:rPr kumimoji="0" lang="es-CL" sz="12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err="1">
                <a:ln>
                  <a:noFill/>
                </a:ln>
                <a:solidFill>
                  <a:prstClr val="white"/>
                </a:solidFill>
                <a:effectLst/>
                <a:uLnTx/>
                <a:uFillTx/>
                <a:latin typeface="Arial Nova Cond" panose="020B0506020202020204" pitchFamily="34" charset="0"/>
                <a:ea typeface="+mn-ea"/>
                <a:cs typeface="+mn-cs"/>
              </a:rPr>
              <a:t>Pannex</a:t>
            </a: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a:t>
            </a:r>
            <a:r>
              <a:rPr kumimoji="0" lang="es-CL" sz="1400" b="0" i="0" u="none" strike="noStrike" kern="1200" cap="none" spc="0" normalizeH="0" baseline="0" noProof="0" dirty="0" err="1">
                <a:ln>
                  <a:noFill/>
                </a:ln>
                <a:solidFill>
                  <a:prstClr val="white"/>
                </a:solidFill>
                <a:effectLst/>
                <a:uLnTx/>
                <a:uFillTx/>
                <a:latin typeface="Arial Nova Cond" panose="020B0506020202020204" pitchFamily="34" charset="0"/>
                <a:ea typeface="+mn-ea"/>
                <a:cs typeface="+mn-cs"/>
              </a:rPr>
              <a:t>Therapeutics</a:t>
            </a:r>
            <a:r>
              <a:rPr kumimoji="0" lang="es-CL" sz="14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David Bravo</a:t>
            </a:r>
          </a:p>
        </p:txBody>
      </p:sp>
      <p:sp>
        <p:nvSpPr>
          <p:cNvPr id="74" name="Rectángulo 73">
            <a:extLst>
              <a:ext uri="{FF2B5EF4-FFF2-40B4-BE49-F238E27FC236}">
                <a16:creationId xmlns:a16="http://schemas.microsoft.com/office/drawing/2014/main" id="{E7C00946-E526-FED4-AE30-20CF98D218F2}"/>
              </a:ext>
            </a:extLst>
          </p:cNvPr>
          <p:cNvSpPr/>
          <p:nvPr/>
        </p:nvSpPr>
        <p:spPr>
          <a:xfrm>
            <a:off x="7319496" y="5246780"/>
            <a:ext cx="1303315" cy="49423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Emprendimiento Biotecnológico</a:t>
            </a:r>
          </a:p>
        </p:txBody>
      </p:sp>
      <p:sp>
        <p:nvSpPr>
          <p:cNvPr id="75" name="Rectángulo 74">
            <a:extLst>
              <a:ext uri="{FF2B5EF4-FFF2-40B4-BE49-F238E27FC236}">
                <a16:creationId xmlns:a16="http://schemas.microsoft.com/office/drawing/2014/main" id="{FE1A17FA-9C3B-51D0-FF0D-E8A10F48CDB3}"/>
              </a:ext>
            </a:extLst>
          </p:cNvPr>
          <p:cNvSpPr/>
          <p:nvPr/>
        </p:nvSpPr>
        <p:spPr>
          <a:xfrm>
            <a:off x="7309277" y="3389667"/>
            <a:ext cx="1303315" cy="49423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Spin off Biotecnológico</a:t>
            </a:r>
          </a:p>
        </p:txBody>
      </p:sp>
      <p:sp>
        <p:nvSpPr>
          <p:cNvPr id="76" name="Rectángulo 75">
            <a:extLst>
              <a:ext uri="{FF2B5EF4-FFF2-40B4-BE49-F238E27FC236}">
                <a16:creationId xmlns:a16="http://schemas.microsoft.com/office/drawing/2014/main" id="{B0710FC1-FFBF-B770-AA4C-413C2CD56B82}"/>
              </a:ext>
            </a:extLst>
          </p:cNvPr>
          <p:cNvSpPr/>
          <p:nvPr/>
        </p:nvSpPr>
        <p:spPr>
          <a:xfrm>
            <a:off x="7340730" y="4350371"/>
            <a:ext cx="1303315" cy="49423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Ejemplo Contrato </a:t>
            </a:r>
            <a:r>
              <a:rPr kumimoji="0" lang="es-CL" sz="1200" b="0" i="0" u="none" strike="noStrike" kern="1200" cap="none" spc="0" normalizeH="0" baseline="0" noProof="0" dirty="0" err="1">
                <a:ln>
                  <a:noFill/>
                </a:ln>
                <a:solidFill>
                  <a:prstClr val="white"/>
                </a:solidFill>
                <a:effectLst/>
                <a:uLnTx/>
                <a:uFillTx/>
                <a:latin typeface="Arial Nova Cond" panose="020B0506020202020204" pitchFamily="34" charset="0"/>
                <a:ea typeface="+mn-ea"/>
                <a:cs typeface="+mn-cs"/>
              </a:rPr>
              <a:t>tech</a:t>
            </a:r>
            <a:r>
              <a:rPr kumimoji="0" lang="es-CL" sz="12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y/o TT</a:t>
            </a:r>
          </a:p>
        </p:txBody>
      </p:sp>
      <p:sp>
        <p:nvSpPr>
          <p:cNvPr id="77" name="Rectángulo 76">
            <a:extLst>
              <a:ext uri="{FF2B5EF4-FFF2-40B4-BE49-F238E27FC236}">
                <a16:creationId xmlns:a16="http://schemas.microsoft.com/office/drawing/2014/main" id="{C0B3E01C-2851-F039-3D63-B62F17EEED53}"/>
              </a:ext>
            </a:extLst>
          </p:cNvPr>
          <p:cNvSpPr/>
          <p:nvPr/>
        </p:nvSpPr>
        <p:spPr>
          <a:xfrm>
            <a:off x="7319496" y="2576835"/>
            <a:ext cx="1303315" cy="494235"/>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12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Ejemplo Contrato </a:t>
            </a:r>
            <a:r>
              <a:rPr kumimoji="0" lang="es-CL" sz="1200" b="0" i="0" u="none" strike="noStrike" kern="1200" cap="none" spc="0" normalizeH="0" baseline="0" noProof="0" dirty="0" err="1">
                <a:ln>
                  <a:noFill/>
                </a:ln>
                <a:solidFill>
                  <a:prstClr val="white"/>
                </a:solidFill>
                <a:effectLst/>
                <a:uLnTx/>
                <a:uFillTx/>
                <a:latin typeface="Arial Nova Cond" panose="020B0506020202020204" pitchFamily="34" charset="0"/>
                <a:ea typeface="+mn-ea"/>
                <a:cs typeface="+mn-cs"/>
              </a:rPr>
              <a:t>tech</a:t>
            </a:r>
            <a:r>
              <a:rPr kumimoji="0" lang="es-CL" sz="12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rPr>
              <a:t> y/o TT</a:t>
            </a:r>
          </a:p>
        </p:txBody>
      </p:sp>
      <p:pic>
        <p:nvPicPr>
          <p:cNvPr id="8" name="Gráfico 7" descr="Cámara de vídeo con relleno sólido">
            <a:extLst>
              <a:ext uri="{FF2B5EF4-FFF2-40B4-BE49-F238E27FC236}">
                <a16:creationId xmlns:a16="http://schemas.microsoft.com/office/drawing/2014/main" id="{12393366-0C52-8D9E-70C0-66055708A3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02292" y="6079075"/>
            <a:ext cx="572139" cy="572139"/>
          </a:xfrm>
          <a:prstGeom prst="rect">
            <a:avLst/>
          </a:prstGeom>
        </p:spPr>
      </p:pic>
      <p:pic>
        <p:nvPicPr>
          <p:cNvPr id="78" name="Gráfico 77" descr="Cámara de vídeo con relleno sólido">
            <a:extLst>
              <a:ext uri="{FF2B5EF4-FFF2-40B4-BE49-F238E27FC236}">
                <a16:creationId xmlns:a16="http://schemas.microsoft.com/office/drawing/2014/main" id="{C45233DD-CE1F-B93B-5264-BDE72E457E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29287" y="6079075"/>
            <a:ext cx="572139" cy="572139"/>
          </a:xfrm>
          <a:prstGeom prst="rect">
            <a:avLst/>
          </a:prstGeom>
        </p:spPr>
      </p:pic>
      <p:pic>
        <p:nvPicPr>
          <p:cNvPr id="79" name="Gráfico 78" descr="Cámara de vídeo con relleno sólido">
            <a:extLst>
              <a:ext uri="{FF2B5EF4-FFF2-40B4-BE49-F238E27FC236}">
                <a16:creationId xmlns:a16="http://schemas.microsoft.com/office/drawing/2014/main" id="{11C46A21-07F3-59D7-9DCB-E6C7323F485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80705" y="6151767"/>
            <a:ext cx="572139" cy="572139"/>
          </a:xfrm>
          <a:prstGeom prst="rect">
            <a:avLst/>
          </a:prstGeom>
        </p:spPr>
      </p:pic>
      <p:sp>
        <p:nvSpPr>
          <p:cNvPr id="80" name="Oval 4">
            <a:extLst>
              <a:ext uri="{FF2B5EF4-FFF2-40B4-BE49-F238E27FC236}">
                <a16:creationId xmlns:a16="http://schemas.microsoft.com/office/drawing/2014/main" id="{A072F09D-9D5E-378F-E4E5-B2BBA77B1DBB}"/>
              </a:ext>
            </a:extLst>
          </p:cNvPr>
          <p:cNvSpPr/>
          <p:nvPr/>
        </p:nvSpPr>
        <p:spPr>
          <a:xfrm>
            <a:off x="8822977" y="791144"/>
            <a:ext cx="1483037" cy="1470662"/>
          </a:xfrm>
          <a:prstGeom prst="ellipse">
            <a:avLst/>
          </a:prstGeom>
          <a:solidFill>
            <a:schemeClr val="tx2"/>
          </a:solidFill>
          <a:ln w="38100">
            <a:solidFill>
              <a:schemeClr val="tx2">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TextBox 5">
            <a:extLst>
              <a:ext uri="{FF2B5EF4-FFF2-40B4-BE49-F238E27FC236}">
                <a16:creationId xmlns:a16="http://schemas.microsoft.com/office/drawing/2014/main" id="{E91B30EA-619E-BFBC-98A9-CE218C4A1EAF}"/>
              </a:ext>
            </a:extLst>
          </p:cNvPr>
          <p:cNvSpPr txBox="1"/>
          <p:nvPr/>
        </p:nvSpPr>
        <p:spPr>
          <a:xfrm>
            <a:off x="8864975" y="1227747"/>
            <a:ext cx="139269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800" b="1" i="0" u="none" strike="noStrike" kern="1200" cap="none" spc="0" normalizeH="0" baseline="0" noProof="0" dirty="0">
                <a:ln>
                  <a:noFill/>
                </a:ln>
                <a:solidFill>
                  <a:prstClr val="white"/>
                </a:solidFill>
                <a:effectLst/>
                <a:uLnTx/>
                <a:uFillTx/>
                <a:latin typeface="Calibri" panose="020F0502020204030204"/>
                <a:ea typeface="+mn-ea"/>
                <a:cs typeface="+mn-cs"/>
              </a:rPr>
              <a:t>CASOS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0" i="0" u="none" strike="noStrike" kern="1200" cap="none" spc="0" normalizeH="0" baseline="0" noProof="0" dirty="0">
                <a:ln>
                  <a:noFill/>
                </a:ln>
                <a:solidFill>
                  <a:prstClr val="white"/>
                </a:solidFill>
                <a:effectLst/>
                <a:uLnTx/>
                <a:uFillTx/>
                <a:latin typeface="Calibri" panose="020F0502020204030204"/>
                <a:ea typeface="+mn-ea"/>
                <a:cs typeface="+mn-cs"/>
              </a:rPr>
              <a:t>Ejemplificadores</a:t>
            </a:r>
          </a:p>
        </p:txBody>
      </p:sp>
      <p:pic>
        <p:nvPicPr>
          <p:cNvPr id="12" name="Gráfico 11" descr="Rollo de diplomas con relleno sólido">
            <a:extLst>
              <a:ext uri="{FF2B5EF4-FFF2-40B4-BE49-F238E27FC236}">
                <a16:creationId xmlns:a16="http://schemas.microsoft.com/office/drawing/2014/main" id="{9B997B5D-A006-6642-40D2-686BF3AA84E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22725" y="5493898"/>
            <a:ext cx="914400" cy="914400"/>
          </a:xfrm>
          <a:prstGeom prst="rect">
            <a:avLst/>
          </a:prstGeom>
        </p:spPr>
      </p:pic>
      <p:sp>
        <p:nvSpPr>
          <p:cNvPr id="40" name="Rectángulo 39">
            <a:extLst>
              <a:ext uri="{FF2B5EF4-FFF2-40B4-BE49-F238E27FC236}">
                <a16:creationId xmlns:a16="http://schemas.microsoft.com/office/drawing/2014/main" id="{72192C0D-99B1-E542-1D55-3D5FFD6FE19A}"/>
              </a:ext>
            </a:extLst>
          </p:cNvPr>
          <p:cNvSpPr/>
          <p:nvPr/>
        </p:nvSpPr>
        <p:spPr>
          <a:xfrm>
            <a:off x="417462" y="6151767"/>
            <a:ext cx="1644322" cy="494235"/>
          </a:xfrm>
          <a:prstGeom prst="rect">
            <a:avLst/>
          </a:prstGeom>
          <a:solidFill>
            <a:schemeClr val="accent6">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L" sz="14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rPr>
              <a:t>Video invitación programa 30 </a:t>
            </a:r>
            <a:r>
              <a:rPr kumimoji="0" lang="es-CL" sz="1400" b="1" i="0" u="none" strike="noStrike" kern="1200" cap="none" spc="0" normalizeH="0" baseline="0" noProof="0" dirty="0" err="1">
                <a:ln>
                  <a:noFill/>
                </a:ln>
                <a:solidFill>
                  <a:prstClr val="black"/>
                </a:solidFill>
                <a:effectLst/>
                <a:uLnTx/>
                <a:uFillTx/>
                <a:latin typeface="Arial Nova Cond" panose="020B0506020202020204" pitchFamily="34" charset="0"/>
                <a:ea typeface="+mn-ea"/>
                <a:cs typeface="+mn-cs"/>
              </a:rPr>
              <a:t>seg</a:t>
            </a:r>
            <a:endParaRPr kumimoji="0" lang="es-CL" sz="14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321523014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84044178-3BD3-4ADB-BF60-23FB6BA52286}"/>
              </a:ext>
            </a:extLst>
          </p:cNvPr>
          <p:cNvPicPr>
            <a:picLocks noChangeAspect="1"/>
          </p:cNvPicPr>
          <p:nvPr/>
        </p:nvPicPr>
        <p:blipFill rotWithShape="1">
          <a:blip r:embed="rId3">
            <a:alphaModFix amt="46000"/>
          </a:blip>
          <a:srcRect l="4842" r="19158"/>
          <a:stretch/>
        </p:blipFill>
        <p:spPr>
          <a:xfrm>
            <a:off x="27" y="13"/>
            <a:ext cx="12191972" cy="6857987"/>
          </a:xfrm>
          <a:prstGeom prst="rect">
            <a:avLst/>
          </a:prstGeom>
        </p:spPr>
      </p:pic>
      <p:sp>
        <p:nvSpPr>
          <p:cNvPr id="13" name="1 Título"/>
          <p:cNvSpPr txBox="1">
            <a:spLocks/>
          </p:cNvSpPr>
          <p:nvPr/>
        </p:nvSpPr>
        <p:spPr>
          <a:xfrm>
            <a:off x="709448" y="1913949"/>
            <a:ext cx="4204136" cy="1342755"/>
          </a:xfrm>
          <a:prstGeom prst="rect">
            <a:avLst/>
          </a:prstGeom>
        </p:spPr>
        <p:txBody>
          <a:bodyPr vert="horz" lIns="121920" tIns="60960" rIns="121920" bIns="60960" rtlCol="0" anchor="ctr">
            <a:normAutofit/>
          </a:bodyPr>
          <a:lstStyle>
            <a:defPPr>
              <a:defRPr lang="es-CL"/>
            </a:defPPr>
            <a:lvl1pPr>
              <a:defRPr sz="3200" b="1">
                <a:solidFill>
                  <a:schemeClr val="accent2"/>
                </a:solidFill>
                <a:latin typeface="HP Simplified Light" panose="020B0404020204020204" pitchFamily="34" charset="0"/>
              </a:defRPr>
            </a:lvl1pPr>
          </a:lstStyle>
          <a:p>
            <a:pPr algn="ctr">
              <a:lnSpc>
                <a:spcPct val="90000"/>
              </a:lnSpc>
              <a:spcBef>
                <a:spcPct val="0"/>
              </a:spcBef>
              <a:spcAft>
                <a:spcPts val="800"/>
              </a:spcAft>
              <a:defRPr/>
            </a:pPr>
            <a:r>
              <a:rPr lang="en-US" sz="3067">
                <a:solidFill>
                  <a:schemeClr val="tx1"/>
                </a:solidFill>
                <a:latin typeface="+mj-lt"/>
                <a:ea typeface="+mj-ea"/>
                <a:cs typeface="+mj-cs"/>
              </a:rPr>
              <a:t>Solución: Algoritmo de IA para diseño alimentos</a:t>
            </a:r>
            <a:endParaRPr lang="en-US" sz="3067">
              <a:solidFill>
                <a:schemeClr val="tx1"/>
              </a:solidFill>
              <a:latin typeface="+mj-lt"/>
              <a:ea typeface="+mj-ea"/>
              <a:cs typeface="+mj-cs"/>
              <a:sym typeface="Arial"/>
            </a:endParaRPr>
          </a:p>
        </p:txBody>
      </p:sp>
      <p:sp>
        <p:nvSpPr>
          <p:cNvPr id="8" name="CuadroTexto 7">
            <a:extLst>
              <a:ext uri="{FF2B5EF4-FFF2-40B4-BE49-F238E27FC236}">
                <a16:creationId xmlns:a16="http://schemas.microsoft.com/office/drawing/2014/main" id="{20AC7E4E-1478-41C5-B490-103C79875B9E}"/>
              </a:ext>
            </a:extLst>
          </p:cNvPr>
          <p:cNvSpPr txBox="1"/>
          <p:nvPr/>
        </p:nvSpPr>
        <p:spPr>
          <a:xfrm>
            <a:off x="525516" y="3417572"/>
            <a:ext cx="4772736" cy="2619840"/>
          </a:xfrm>
          <a:prstGeom prst="rect">
            <a:avLst/>
          </a:prstGeom>
        </p:spPr>
        <p:txBody>
          <a:bodyPr vert="horz" lIns="121920" tIns="60960" rIns="121920" bIns="60960" rtlCol="0" anchor="ctr">
            <a:noAutofit/>
          </a:bodyPr>
          <a:lstStyle/>
          <a:p>
            <a:pPr marL="76198">
              <a:lnSpc>
                <a:spcPct val="90000"/>
              </a:lnSpc>
              <a:spcAft>
                <a:spcPts val="800"/>
              </a:spcAft>
            </a:pPr>
            <a:r>
              <a:rPr lang="en-US" sz="2400" b="1" dirty="0"/>
              <a:t>Giuseppe es una </a:t>
            </a:r>
            <a:r>
              <a:rPr lang="en-US" sz="2400" b="1" dirty="0" err="1"/>
              <a:t>tecnología</a:t>
            </a:r>
            <a:r>
              <a:rPr lang="en-US" sz="2400" b="1" dirty="0"/>
              <a:t> que </a:t>
            </a:r>
            <a:r>
              <a:rPr lang="en-US" sz="2400" b="1" dirty="0" err="1"/>
              <a:t>nace</a:t>
            </a:r>
            <a:r>
              <a:rPr lang="en-US" sz="2400" b="1" dirty="0"/>
              <a:t> </a:t>
            </a:r>
            <a:r>
              <a:rPr lang="en-US" sz="2400" b="1" dirty="0" err="1"/>
              <a:t>después</a:t>
            </a:r>
            <a:r>
              <a:rPr lang="en-US" sz="2400" b="1" dirty="0"/>
              <a:t> de </a:t>
            </a:r>
            <a:r>
              <a:rPr lang="en-US" sz="2400" b="1" dirty="0" err="1"/>
              <a:t>observar</a:t>
            </a:r>
            <a:r>
              <a:rPr lang="en-US" sz="2400" b="1" dirty="0"/>
              <a:t> que la forma </a:t>
            </a:r>
            <a:r>
              <a:rPr lang="en-US" sz="2400" b="1" dirty="0" err="1"/>
              <a:t>en</a:t>
            </a:r>
            <a:r>
              <a:rPr lang="en-US" sz="2400" b="1" dirty="0"/>
              <a:t> que se </a:t>
            </a:r>
            <a:r>
              <a:rPr lang="en-US" sz="2400" b="1" dirty="0" err="1"/>
              <a:t>estaba</a:t>
            </a:r>
            <a:r>
              <a:rPr lang="en-US" sz="2400" b="1" dirty="0"/>
              <a:t> </a:t>
            </a:r>
            <a:r>
              <a:rPr lang="en-US" sz="2400" b="1" dirty="0" err="1"/>
              <a:t>haciendo</a:t>
            </a:r>
            <a:r>
              <a:rPr lang="en-US" sz="2400" b="1" dirty="0"/>
              <a:t> la </a:t>
            </a:r>
            <a:r>
              <a:rPr lang="en-US" sz="2400" b="1" dirty="0" err="1"/>
              <a:t>innovación</a:t>
            </a:r>
            <a:r>
              <a:rPr lang="en-US" sz="2400" b="1" dirty="0"/>
              <a:t> era </a:t>
            </a:r>
            <a:r>
              <a:rPr lang="en-US" sz="2400" b="1" dirty="0" err="1"/>
              <a:t>muy</a:t>
            </a:r>
            <a:r>
              <a:rPr lang="en-US" sz="2400" b="1" dirty="0"/>
              <a:t> </a:t>
            </a:r>
            <a:r>
              <a:rPr lang="en-US" sz="2400" b="1" dirty="0" err="1"/>
              <a:t>obsoleta</a:t>
            </a:r>
            <a:r>
              <a:rPr lang="en-US" sz="2400" b="1" dirty="0"/>
              <a:t>: personas </a:t>
            </a:r>
            <a:r>
              <a:rPr lang="en-US" sz="2400" b="1" dirty="0" err="1"/>
              <a:t>en</a:t>
            </a:r>
            <a:r>
              <a:rPr lang="en-US" sz="2400" b="1" dirty="0"/>
              <a:t> </a:t>
            </a:r>
            <a:r>
              <a:rPr lang="en-US" sz="2400" b="1" dirty="0" err="1"/>
              <a:t>el</a:t>
            </a:r>
            <a:r>
              <a:rPr lang="en-US" sz="2400" b="1" dirty="0"/>
              <a:t> </a:t>
            </a:r>
            <a:r>
              <a:rPr lang="en-US" sz="2400" b="1" dirty="0" err="1"/>
              <a:t>laboratorio</a:t>
            </a:r>
            <a:r>
              <a:rPr lang="en-US" sz="2400" b="1" dirty="0"/>
              <a:t>, con sus </a:t>
            </a:r>
            <a:r>
              <a:rPr lang="en-US" sz="2400" b="1" dirty="0" err="1"/>
              <a:t>batas</a:t>
            </a:r>
            <a:r>
              <a:rPr lang="en-US" sz="2400" b="1" dirty="0"/>
              <a:t> </a:t>
            </a:r>
            <a:r>
              <a:rPr lang="en-US" sz="2400" b="1" dirty="0" err="1"/>
              <a:t>blancas</a:t>
            </a:r>
            <a:r>
              <a:rPr lang="en-US" sz="2400" b="1" dirty="0"/>
              <a:t>, a base de </a:t>
            </a:r>
            <a:r>
              <a:rPr lang="en-US" sz="2400" b="1" dirty="0" err="1"/>
              <a:t>ensayo</a:t>
            </a:r>
            <a:r>
              <a:rPr lang="en-US" sz="2400" b="1" dirty="0"/>
              <a:t> y error… </a:t>
            </a:r>
            <a:r>
              <a:rPr lang="en-US" sz="2400" b="1" dirty="0" err="1"/>
              <a:t>igual</a:t>
            </a:r>
            <a:r>
              <a:rPr lang="en-US" sz="2400" b="1" dirty="0"/>
              <a:t> que </a:t>
            </a:r>
            <a:r>
              <a:rPr lang="en-US" sz="2400" b="1" dirty="0" err="1"/>
              <a:t>hace</a:t>
            </a:r>
            <a:r>
              <a:rPr lang="en-US" sz="2400" b="1" dirty="0"/>
              <a:t> 50 </a:t>
            </a:r>
            <a:r>
              <a:rPr lang="en-US" sz="2400" b="1" dirty="0" err="1"/>
              <a:t>años</a:t>
            </a:r>
            <a:r>
              <a:rPr lang="en-US" sz="2400" dirty="0"/>
              <a:t>. </a:t>
            </a:r>
          </a:p>
        </p:txBody>
      </p:sp>
      <p:pic>
        <p:nvPicPr>
          <p:cNvPr id="10" name="Picture 4" descr="Favicon 192">
            <a:extLst>
              <a:ext uri="{FF2B5EF4-FFF2-40B4-BE49-F238E27FC236}">
                <a16:creationId xmlns:a16="http://schemas.microsoft.com/office/drawing/2014/main" id="{6837E25A-40ED-441D-B938-40468278C92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372559" y="185693"/>
            <a:ext cx="689448" cy="68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84946"/>
      </p:ext>
    </p:extLst>
  </p:cSld>
  <p:clrMapOvr>
    <a:masterClrMapping/>
  </p:clrMapOvr>
  <p:transition spd="slow">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Favicon 192">
            <a:extLst>
              <a:ext uri="{FF2B5EF4-FFF2-40B4-BE49-F238E27FC236}">
                <a16:creationId xmlns:a16="http://schemas.microsoft.com/office/drawing/2014/main" id="{6837E25A-40ED-441D-B938-40468278C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2559" y="185693"/>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898341F1-CF59-40BD-85BE-6CA210690641}"/>
              </a:ext>
            </a:extLst>
          </p:cNvPr>
          <p:cNvSpPr txBox="1"/>
          <p:nvPr/>
        </p:nvSpPr>
        <p:spPr>
          <a:xfrm>
            <a:off x="699911" y="1245411"/>
            <a:ext cx="11041152" cy="4892493"/>
          </a:xfrm>
          <a:prstGeom prst="rect">
            <a:avLst/>
          </a:prstGeom>
          <a:noFill/>
        </p:spPr>
        <p:txBody>
          <a:bodyPr wrap="square">
            <a:spAutoFit/>
          </a:bodyPr>
          <a:lstStyle/>
          <a:p>
            <a:pPr marL="380990" indent="-380990">
              <a:buFont typeface="Arial" panose="020B0604020202020204" pitchFamily="34" charset="0"/>
              <a:buChar char="•"/>
            </a:pPr>
            <a:r>
              <a:rPr lang="es-ES" sz="1733" dirty="0"/>
              <a:t>En 2013, Matías </a:t>
            </a:r>
            <a:r>
              <a:rPr lang="es-ES" sz="1733" dirty="0" err="1"/>
              <a:t>Muchnick</a:t>
            </a:r>
            <a:r>
              <a:rPr lang="es-ES" sz="1733" dirty="0"/>
              <a:t> fundó su primera startup, </a:t>
            </a:r>
            <a:r>
              <a:rPr lang="es-ES" sz="1733" dirty="0" err="1"/>
              <a:t>Eggless</a:t>
            </a:r>
            <a:r>
              <a:rPr lang="es-ES" sz="1733" dirty="0"/>
              <a:t> Company, que vendió en apenas dos años. </a:t>
            </a:r>
          </a:p>
          <a:p>
            <a:endParaRPr lang="es-ES" sz="1733" dirty="0"/>
          </a:p>
          <a:p>
            <a:pPr marL="380990" indent="-380990">
              <a:buFont typeface="Arial" panose="020B0604020202020204" pitchFamily="34" charset="0"/>
              <a:buChar char="•"/>
            </a:pPr>
            <a:r>
              <a:rPr lang="es-ES" sz="1733" dirty="0"/>
              <a:t>Con ese bagaje, y el colchón del </a:t>
            </a:r>
            <a:r>
              <a:rPr lang="es-ES" sz="1733" dirty="0" err="1"/>
              <a:t>exit</a:t>
            </a:r>
            <a:r>
              <a:rPr lang="es-ES" sz="1733" dirty="0"/>
              <a:t>, en 2015 funda </a:t>
            </a:r>
            <a:r>
              <a:rPr lang="es-ES" sz="1733" dirty="0" err="1"/>
              <a:t>NotCo</a:t>
            </a:r>
            <a:r>
              <a:rPr lang="es-ES" sz="1733" dirty="0"/>
              <a:t>.</a:t>
            </a:r>
          </a:p>
          <a:p>
            <a:pPr marL="380990" indent="-380990">
              <a:buFont typeface="Arial" panose="020B0604020202020204" pitchFamily="34" charset="0"/>
              <a:buChar char="•"/>
            </a:pPr>
            <a:endParaRPr lang="es-ES" sz="1733" dirty="0"/>
          </a:p>
          <a:p>
            <a:pPr marL="380990" indent="-380990">
              <a:buFont typeface="Arial" panose="020B0604020202020204" pitchFamily="34" charset="0"/>
              <a:buChar char="•"/>
            </a:pPr>
            <a:r>
              <a:rPr lang="es-ES" sz="1733" dirty="0"/>
              <a:t>Pablo Zamora: Genómica vegetal</a:t>
            </a:r>
          </a:p>
          <a:p>
            <a:pPr marL="380990" indent="-380990">
              <a:buFont typeface="Arial" panose="020B0604020202020204" pitchFamily="34" charset="0"/>
              <a:buChar char="•"/>
            </a:pPr>
            <a:endParaRPr lang="es-ES" sz="1733" dirty="0"/>
          </a:p>
          <a:p>
            <a:pPr marL="380990" indent="-380990">
              <a:buFont typeface="Arial" panose="020B0604020202020204" pitchFamily="34" charset="0"/>
              <a:buChar char="•"/>
            </a:pPr>
            <a:r>
              <a:rPr lang="es-ES" sz="1733" dirty="0"/>
              <a:t>Karim Pichara: Inteligencia artificial – Giuseppe</a:t>
            </a:r>
          </a:p>
          <a:p>
            <a:pPr marL="380990" indent="-380990">
              <a:buFont typeface="Arial" panose="020B0604020202020204" pitchFamily="34" charset="0"/>
              <a:buChar char="•"/>
            </a:pPr>
            <a:endParaRPr lang="es-ES" sz="1733" dirty="0"/>
          </a:p>
          <a:p>
            <a:pPr marL="380990" indent="-380990">
              <a:buFont typeface="Arial" panose="020B0604020202020204" pitchFamily="34" charset="0"/>
              <a:buChar char="•"/>
            </a:pPr>
            <a:r>
              <a:rPr lang="es-ES" sz="1733" dirty="0"/>
              <a:t>Fondo Mars para financiar innovaciones</a:t>
            </a:r>
          </a:p>
          <a:p>
            <a:pPr marL="380990" indent="-380990">
              <a:buFont typeface="Arial" panose="020B0604020202020204" pitchFamily="34" charset="0"/>
              <a:buChar char="•"/>
            </a:pPr>
            <a:endParaRPr lang="es-ES" sz="1733" dirty="0"/>
          </a:p>
          <a:p>
            <a:pPr marL="380990" indent="-380990">
              <a:buFont typeface="Arial" panose="020B0604020202020204" pitchFamily="34" charset="0"/>
              <a:buChar char="•"/>
            </a:pPr>
            <a:r>
              <a:rPr lang="es-ES" sz="1733" dirty="0"/>
              <a:t>18 meses para llegar al mercado con el primer producto: </a:t>
            </a:r>
            <a:r>
              <a:rPr lang="es-ES" sz="1733" dirty="0" err="1"/>
              <a:t>Not</a:t>
            </a:r>
            <a:r>
              <a:rPr lang="es-ES" sz="1733" dirty="0"/>
              <a:t> Mayo</a:t>
            </a:r>
          </a:p>
          <a:p>
            <a:pPr marL="380990" indent="-380990">
              <a:buFont typeface="Arial" panose="020B0604020202020204" pitchFamily="34" charset="0"/>
              <a:buChar char="•"/>
            </a:pPr>
            <a:endParaRPr lang="es-ES" sz="1733" dirty="0"/>
          </a:p>
          <a:p>
            <a:pPr marL="380990" indent="-380990">
              <a:buFont typeface="Arial" panose="020B0604020202020204" pitchFamily="34" charset="0"/>
              <a:buChar char="•"/>
            </a:pPr>
            <a:r>
              <a:rPr lang="es-ES" sz="1733" dirty="0"/>
              <a:t>2019 cuando se supo que Bezos </a:t>
            </a:r>
            <a:r>
              <a:rPr lang="es-ES" sz="1733" dirty="0" err="1"/>
              <a:t>Expeditions</a:t>
            </a:r>
            <a:r>
              <a:rPr lang="es-ES" sz="1733" dirty="0"/>
              <a:t>, la empresa de capital de riesgos del hombre más rico del mundo, Jeff Bezos, invirtió en ella. </a:t>
            </a:r>
          </a:p>
          <a:p>
            <a:pPr marL="380990" indent="-380990">
              <a:buFont typeface="Arial" panose="020B0604020202020204" pitchFamily="34" charset="0"/>
              <a:buChar char="•"/>
            </a:pPr>
            <a:endParaRPr lang="es-CL" sz="1733" dirty="0"/>
          </a:p>
          <a:p>
            <a:pPr marL="380990" indent="-380990">
              <a:buFont typeface="Arial" panose="020B0604020202020204" pitchFamily="34" charset="0"/>
              <a:buChar char="•"/>
            </a:pPr>
            <a:r>
              <a:rPr lang="es-ES" sz="1733" dirty="0" err="1"/>
              <a:t>NotCo</a:t>
            </a:r>
            <a:r>
              <a:rPr lang="es-ES" sz="1733" dirty="0"/>
              <a:t>, por otra parte, no fabrica los alimentos que crea, sino que una vez que tienen la fórmula final busca proveedores globales de ingredientes, cada proveedor contribuye una parte de la receta “para que nadie tenga la fórmula por sí sola, se la mandan a la planta y la planta lo escala con ingredientes simples”, explica el ejecutivo</a:t>
            </a:r>
            <a:endParaRPr lang="es-CL" sz="1733" dirty="0"/>
          </a:p>
        </p:txBody>
      </p:sp>
      <p:sp>
        <p:nvSpPr>
          <p:cNvPr id="2" name="CuadroTexto 1">
            <a:extLst>
              <a:ext uri="{FF2B5EF4-FFF2-40B4-BE49-F238E27FC236}">
                <a16:creationId xmlns:a16="http://schemas.microsoft.com/office/drawing/2014/main" id="{5D90E09F-8F22-26F4-1756-F906B599AA77}"/>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Estrategia GTM</a:t>
            </a:r>
            <a:endParaRPr lang="es-419" sz="1600" b="1" dirty="0">
              <a:solidFill>
                <a:srgbClr val="03396C"/>
              </a:solidFill>
            </a:endParaRPr>
          </a:p>
        </p:txBody>
      </p:sp>
    </p:spTree>
    <p:extLst>
      <p:ext uri="{BB962C8B-B14F-4D97-AF65-F5344CB8AC3E}">
        <p14:creationId xmlns:p14="http://schemas.microsoft.com/office/powerpoint/2010/main" val="3489248241"/>
      </p:ext>
    </p:extLst>
  </p:cSld>
  <p:clrMapOvr>
    <a:masterClrMapping/>
  </p:clrMapOvr>
  <p:transition spd="slow">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Favicon 192">
            <a:extLst>
              <a:ext uri="{FF2B5EF4-FFF2-40B4-BE49-F238E27FC236}">
                <a16:creationId xmlns:a16="http://schemas.microsoft.com/office/drawing/2014/main" id="{6837E25A-40ED-441D-B938-40468278C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372559" y="185693"/>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3" name="Gráfico 2" descr="Marca de verificación con relleno sólido">
            <a:extLst>
              <a:ext uri="{FF2B5EF4-FFF2-40B4-BE49-F238E27FC236}">
                <a16:creationId xmlns:a16="http://schemas.microsoft.com/office/drawing/2014/main" id="{355E3E8A-7E37-49D8-AE57-D3F43CB7E9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1453718"/>
            <a:ext cx="738665" cy="738665"/>
          </a:xfrm>
          <a:prstGeom prst="rect">
            <a:avLst/>
          </a:prstGeom>
        </p:spPr>
      </p:pic>
      <p:sp>
        <p:nvSpPr>
          <p:cNvPr id="4" name="CuadroTexto 3">
            <a:extLst>
              <a:ext uri="{FF2B5EF4-FFF2-40B4-BE49-F238E27FC236}">
                <a16:creationId xmlns:a16="http://schemas.microsoft.com/office/drawing/2014/main" id="{1BD5FDC8-9D22-4189-8037-E03F29586E9C}"/>
              </a:ext>
            </a:extLst>
          </p:cNvPr>
          <p:cNvSpPr txBox="1"/>
          <p:nvPr/>
        </p:nvSpPr>
        <p:spPr>
          <a:xfrm>
            <a:off x="1602377" y="1374727"/>
            <a:ext cx="9980025" cy="1077218"/>
          </a:xfrm>
          <a:prstGeom prst="rect">
            <a:avLst/>
          </a:prstGeom>
          <a:noFill/>
        </p:spPr>
        <p:txBody>
          <a:bodyPr wrap="square" rtlCol="0">
            <a:spAutoFit/>
          </a:bodyPr>
          <a:lstStyle/>
          <a:p>
            <a:pPr defTabSz="1219170">
              <a:buClr>
                <a:srgbClr val="000000"/>
              </a:buClr>
              <a:defRPr/>
            </a:pPr>
            <a:r>
              <a:rPr lang="es-CL" sz="3200" kern="0" dirty="0">
                <a:solidFill>
                  <a:srgbClr val="000000"/>
                </a:solidFill>
                <a:latin typeface="Arial"/>
                <a:cs typeface="Arial"/>
                <a:sym typeface="Arial"/>
              </a:rPr>
              <a:t>Conocimiento y habilidades para la comercialización de productos masivos</a:t>
            </a:r>
          </a:p>
        </p:txBody>
      </p:sp>
      <p:pic>
        <p:nvPicPr>
          <p:cNvPr id="8" name="Gráfico 7" descr="Marca de verificación con relleno sólido">
            <a:extLst>
              <a:ext uri="{FF2B5EF4-FFF2-40B4-BE49-F238E27FC236}">
                <a16:creationId xmlns:a16="http://schemas.microsoft.com/office/drawing/2014/main" id="{A2239C13-8733-44AC-BD6A-6F0B23D4D63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3061300"/>
            <a:ext cx="738665" cy="738665"/>
          </a:xfrm>
          <a:prstGeom prst="rect">
            <a:avLst/>
          </a:prstGeom>
        </p:spPr>
      </p:pic>
      <p:sp>
        <p:nvSpPr>
          <p:cNvPr id="9" name="CuadroTexto 8">
            <a:extLst>
              <a:ext uri="{FF2B5EF4-FFF2-40B4-BE49-F238E27FC236}">
                <a16:creationId xmlns:a16="http://schemas.microsoft.com/office/drawing/2014/main" id="{7EF93BAE-6326-491B-B4A9-D2891662FF56}"/>
              </a:ext>
            </a:extLst>
          </p:cNvPr>
          <p:cNvSpPr txBox="1"/>
          <p:nvPr/>
        </p:nvSpPr>
        <p:spPr>
          <a:xfrm>
            <a:off x="1602377" y="3181715"/>
            <a:ext cx="9980025" cy="584775"/>
          </a:xfrm>
          <a:prstGeom prst="rect">
            <a:avLst/>
          </a:prstGeom>
          <a:noFill/>
        </p:spPr>
        <p:txBody>
          <a:bodyPr wrap="square" rtlCol="0">
            <a:spAutoFit/>
          </a:bodyPr>
          <a:lstStyle/>
          <a:p>
            <a:pPr defTabSz="1219170">
              <a:buClr>
                <a:srgbClr val="000000"/>
              </a:buClr>
              <a:defRPr/>
            </a:pPr>
            <a:r>
              <a:rPr lang="es-CL" sz="3200" dirty="0"/>
              <a:t>Importante red internacional de contactos</a:t>
            </a:r>
            <a:endParaRPr lang="es-CL" sz="3200" kern="0" dirty="0">
              <a:solidFill>
                <a:srgbClr val="000000"/>
              </a:solidFill>
              <a:latin typeface="Arial"/>
              <a:cs typeface="Arial"/>
              <a:sym typeface="Arial"/>
            </a:endParaRPr>
          </a:p>
        </p:txBody>
      </p:sp>
      <p:pic>
        <p:nvPicPr>
          <p:cNvPr id="11" name="Gráfico 10" descr="Marca de verificación con relleno sólido">
            <a:extLst>
              <a:ext uri="{FF2B5EF4-FFF2-40B4-BE49-F238E27FC236}">
                <a16:creationId xmlns:a16="http://schemas.microsoft.com/office/drawing/2014/main" id="{956DA827-5DDE-4033-9FB7-7389DC111F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9600" y="4692358"/>
            <a:ext cx="738665" cy="738665"/>
          </a:xfrm>
          <a:prstGeom prst="rect">
            <a:avLst/>
          </a:prstGeom>
        </p:spPr>
      </p:pic>
      <p:sp>
        <p:nvSpPr>
          <p:cNvPr id="12" name="CuadroTexto 11">
            <a:extLst>
              <a:ext uri="{FF2B5EF4-FFF2-40B4-BE49-F238E27FC236}">
                <a16:creationId xmlns:a16="http://schemas.microsoft.com/office/drawing/2014/main" id="{103D5B40-B3C1-4415-9F95-F104BF7A1637}"/>
              </a:ext>
            </a:extLst>
          </p:cNvPr>
          <p:cNvSpPr txBox="1"/>
          <p:nvPr/>
        </p:nvSpPr>
        <p:spPr>
          <a:xfrm>
            <a:off x="1602377" y="4613367"/>
            <a:ext cx="9980025" cy="584775"/>
          </a:xfrm>
          <a:prstGeom prst="rect">
            <a:avLst/>
          </a:prstGeom>
          <a:noFill/>
        </p:spPr>
        <p:txBody>
          <a:bodyPr wrap="square" rtlCol="0">
            <a:spAutoFit/>
          </a:bodyPr>
          <a:lstStyle/>
          <a:p>
            <a:pPr defTabSz="1219170">
              <a:buClr>
                <a:srgbClr val="000000"/>
              </a:buClr>
              <a:defRPr/>
            </a:pPr>
            <a:r>
              <a:rPr lang="es-CL" sz="3200" dirty="0"/>
              <a:t>Desarrollo experimental – GTM rápido (18 meses)</a:t>
            </a:r>
            <a:endParaRPr lang="es-CL" sz="3200" kern="0" dirty="0">
              <a:solidFill>
                <a:srgbClr val="000000"/>
              </a:solidFill>
              <a:latin typeface="Arial"/>
              <a:cs typeface="Arial"/>
              <a:sym typeface="Arial"/>
            </a:endParaRPr>
          </a:p>
        </p:txBody>
      </p:sp>
      <p:sp>
        <p:nvSpPr>
          <p:cNvPr id="2" name="CuadroTexto 1">
            <a:extLst>
              <a:ext uri="{FF2B5EF4-FFF2-40B4-BE49-F238E27FC236}">
                <a16:creationId xmlns:a16="http://schemas.microsoft.com/office/drawing/2014/main" id="{124A2F0B-B4E3-CDE5-8CAB-F81592726AB1}"/>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Lecciones aprendidas</a:t>
            </a:r>
            <a:endParaRPr lang="es-419" sz="1600" b="1" dirty="0">
              <a:solidFill>
                <a:srgbClr val="03396C"/>
              </a:solidFill>
            </a:endParaRPr>
          </a:p>
        </p:txBody>
      </p:sp>
    </p:spTree>
    <p:extLst>
      <p:ext uri="{BB962C8B-B14F-4D97-AF65-F5344CB8AC3E}">
        <p14:creationId xmlns:p14="http://schemas.microsoft.com/office/powerpoint/2010/main" val="1799013668"/>
      </p:ext>
    </p:extLst>
  </p:cSld>
  <p:clrMapOvr>
    <a:masterClrMapping/>
  </p:clrMapOvr>
  <p:transition spd="slow">
    <p:wip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4D5E3FC-699E-2077-A99E-A3156D5B3CFE}"/>
              </a:ext>
            </a:extLst>
          </p:cNvPr>
          <p:cNvSpPr/>
          <p:nvPr/>
        </p:nvSpPr>
        <p:spPr>
          <a:xfrm>
            <a:off x="1" y="0"/>
            <a:ext cx="2429746"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s-CL" sz="1350" kern="1200">
              <a:solidFill>
                <a:prstClr val="white"/>
              </a:solidFill>
              <a:latin typeface="Calibri" panose="020F0502020204030204"/>
            </a:endParaRPr>
          </a:p>
        </p:txBody>
      </p:sp>
      <p:pic>
        <p:nvPicPr>
          <p:cNvPr id="7" name="Picture 2">
            <a:extLst>
              <a:ext uri="{FF2B5EF4-FFF2-40B4-BE49-F238E27FC236}">
                <a16:creationId xmlns:a16="http://schemas.microsoft.com/office/drawing/2014/main" id="{21738EF3-48E0-C585-A413-75AAB5812F98}"/>
              </a:ext>
            </a:extLst>
          </p:cNvPr>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rot="19287700">
            <a:off x="590645" y="-61251"/>
            <a:ext cx="1406074" cy="1406074"/>
          </a:xfrm>
          <a:prstGeom prst="rect">
            <a:avLst/>
          </a:prstGeom>
        </p:spPr>
      </p:pic>
      <p:sp>
        <p:nvSpPr>
          <p:cNvPr id="8" name="CuadroTexto 7">
            <a:extLst>
              <a:ext uri="{FF2B5EF4-FFF2-40B4-BE49-F238E27FC236}">
                <a16:creationId xmlns:a16="http://schemas.microsoft.com/office/drawing/2014/main" id="{9F477F03-A968-FE05-CFED-32C1C1B34602}"/>
              </a:ext>
            </a:extLst>
          </p:cNvPr>
          <p:cNvSpPr txBox="1"/>
          <p:nvPr/>
        </p:nvSpPr>
        <p:spPr>
          <a:xfrm>
            <a:off x="183605" y="1591366"/>
            <a:ext cx="2220154" cy="923330"/>
          </a:xfrm>
          <a:prstGeom prst="rect">
            <a:avLst/>
          </a:prstGeom>
          <a:noFill/>
        </p:spPr>
        <p:txBody>
          <a:bodyPr wrap="square" rtlCol="0">
            <a:spAutoFit/>
          </a:bodyPr>
          <a:lstStyle/>
          <a:p>
            <a:pPr algn="ctr" defTabSz="685800">
              <a:buClrTx/>
              <a:defRPr/>
            </a:pPr>
            <a:r>
              <a:rPr lang="es-CL" kern="1200" dirty="0">
                <a:solidFill>
                  <a:prstClr val="white"/>
                </a:solidFill>
                <a:latin typeface="Arial Black" panose="020B0A04020102020204" pitchFamily="34" charset="0"/>
                <a:ea typeface="+mn-ea"/>
                <a:cs typeface="+mn-cs"/>
              </a:rPr>
              <a:t>Actividad: define tu plan de </a:t>
            </a:r>
            <a:r>
              <a:rPr lang="es-CL" kern="1200" dirty="0" err="1">
                <a:solidFill>
                  <a:prstClr val="white"/>
                </a:solidFill>
                <a:latin typeface="Arial Black" panose="020B0A04020102020204" pitchFamily="34" charset="0"/>
                <a:ea typeface="+mn-ea"/>
                <a:cs typeface="+mn-cs"/>
              </a:rPr>
              <a:t>Go</a:t>
            </a:r>
            <a:r>
              <a:rPr lang="es-CL" kern="1200" dirty="0">
                <a:solidFill>
                  <a:prstClr val="white"/>
                </a:solidFill>
                <a:latin typeface="Arial Black" panose="020B0A04020102020204" pitchFamily="34" charset="0"/>
                <a:ea typeface="+mn-ea"/>
                <a:cs typeface="+mn-cs"/>
              </a:rPr>
              <a:t> </a:t>
            </a:r>
            <a:r>
              <a:rPr lang="es-CL" kern="1200" dirty="0" err="1">
                <a:solidFill>
                  <a:prstClr val="white"/>
                </a:solidFill>
                <a:latin typeface="Arial Black" panose="020B0A04020102020204" pitchFamily="34" charset="0"/>
                <a:ea typeface="+mn-ea"/>
                <a:cs typeface="+mn-cs"/>
              </a:rPr>
              <a:t>to</a:t>
            </a:r>
            <a:r>
              <a:rPr lang="es-CL" kern="1200" dirty="0">
                <a:solidFill>
                  <a:prstClr val="white"/>
                </a:solidFill>
                <a:latin typeface="Arial Black" panose="020B0A04020102020204" pitchFamily="34" charset="0"/>
                <a:ea typeface="+mn-ea"/>
                <a:cs typeface="+mn-cs"/>
              </a:rPr>
              <a:t> Market </a:t>
            </a:r>
          </a:p>
        </p:txBody>
      </p:sp>
      <p:pic>
        <p:nvPicPr>
          <p:cNvPr id="9" name="Picture 4" descr="Resultado de imagen para fast times icon">
            <a:extLst>
              <a:ext uri="{FF2B5EF4-FFF2-40B4-BE49-F238E27FC236}">
                <a16:creationId xmlns:a16="http://schemas.microsoft.com/office/drawing/2014/main" id="{5FAB926E-FC8B-2AF1-24F7-75BCB8262DA5}"/>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439317" y="5121851"/>
            <a:ext cx="1708733" cy="1708733"/>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559CAF58-38E8-529B-842F-42584E456304}"/>
              </a:ext>
            </a:extLst>
          </p:cNvPr>
          <p:cNvSpPr txBox="1"/>
          <p:nvPr/>
        </p:nvSpPr>
        <p:spPr>
          <a:xfrm>
            <a:off x="-150914" y="4815181"/>
            <a:ext cx="2731574" cy="369332"/>
          </a:xfrm>
          <a:prstGeom prst="rect">
            <a:avLst/>
          </a:prstGeom>
          <a:noFill/>
        </p:spPr>
        <p:txBody>
          <a:bodyPr wrap="square" rtlCol="0">
            <a:spAutoFit/>
          </a:bodyPr>
          <a:lstStyle/>
          <a:p>
            <a:pPr algn="ctr" defTabSz="685800">
              <a:buClrTx/>
              <a:defRPr/>
            </a:pPr>
            <a:r>
              <a:rPr lang="es-CL" dirty="0">
                <a:solidFill>
                  <a:prstClr val="white"/>
                </a:solidFill>
                <a:latin typeface="Arial Black" panose="020B0A04020102020204" pitchFamily="34" charset="0"/>
              </a:rPr>
              <a:t>10</a:t>
            </a:r>
            <a:r>
              <a:rPr lang="es-CL" kern="1200" dirty="0">
                <a:solidFill>
                  <a:prstClr val="white"/>
                </a:solidFill>
                <a:latin typeface="Arial Black" panose="020B0A04020102020204" pitchFamily="34" charset="0"/>
              </a:rPr>
              <a:t> Minutos</a:t>
            </a:r>
          </a:p>
        </p:txBody>
      </p:sp>
      <p:sp>
        <p:nvSpPr>
          <p:cNvPr id="11" name="CuadroTexto 10">
            <a:extLst>
              <a:ext uri="{FF2B5EF4-FFF2-40B4-BE49-F238E27FC236}">
                <a16:creationId xmlns:a16="http://schemas.microsoft.com/office/drawing/2014/main" id="{A9E4CF88-C4A4-FD00-38FA-FFF845759078}"/>
              </a:ext>
            </a:extLst>
          </p:cNvPr>
          <p:cNvSpPr txBox="1"/>
          <p:nvPr/>
        </p:nvSpPr>
        <p:spPr>
          <a:xfrm>
            <a:off x="0" y="2687767"/>
            <a:ext cx="2429747" cy="2062103"/>
          </a:xfrm>
          <a:prstGeom prst="rect">
            <a:avLst/>
          </a:prstGeom>
          <a:noFill/>
        </p:spPr>
        <p:txBody>
          <a:bodyPr wrap="square" rtlCol="0">
            <a:spAutoFit/>
          </a:bodyPr>
          <a:lstStyle/>
          <a:p>
            <a:pPr marL="342900" indent="-342900" defTabSz="685800">
              <a:buClrTx/>
              <a:buAutoNum type="arabicPeriod"/>
              <a:defRPr/>
            </a:pPr>
            <a:r>
              <a:rPr lang="es-CL" sz="1600" dirty="0">
                <a:solidFill>
                  <a:prstClr val="white"/>
                </a:solidFill>
                <a:latin typeface="Arial Nova" panose="020B0504020202020204" pitchFamily="34" charset="0"/>
              </a:rPr>
              <a:t>Propósito</a:t>
            </a:r>
          </a:p>
          <a:p>
            <a:pPr marL="342900" indent="-342900" defTabSz="685800">
              <a:buClrTx/>
              <a:buAutoNum type="arabicPeriod"/>
              <a:defRPr/>
            </a:pPr>
            <a:r>
              <a:rPr lang="es-CL" sz="1600" dirty="0">
                <a:solidFill>
                  <a:prstClr val="white"/>
                </a:solidFill>
                <a:latin typeface="Arial Nova" panose="020B0504020202020204" pitchFamily="34" charset="0"/>
              </a:rPr>
              <a:t>Identifica actividades a realizar en tu estrategia de introducción al mercado.</a:t>
            </a:r>
          </a:p>
          <a:p>
            <a:pPr marL="342900" indent="-342900" defTabSz="685800">
              <a:buClrTx/>
              <a:buAutoNum type="arabicPeriod"/>
              <a:defRPr/>
            </a:pPr>
            <a:r>
              <a:rPr lang="es-CL" sz="1600" kern="1200" dirty="0">
                <a:solidFill>
                  <a:prstClr val="white"/>
                </a:solidFill>
                <a:latin typeface="Arial Nova" panose="020B0504020202020204" pitchFamily="34" charset="0"/>
                <a:ea typeface="+mn-ea"/>
                <a:cs typeface="+mn-cs"/>
              </a:rPr>
              <a:t>De</a:t>
            </a:r>
            <a:r>
              <a:rPr lang="es-CL" sz="1600" dirty="0">
                <a:solidFill>
                  <a:prstClr val="white"/>
                </a:solidFill>
                <a:latin typeface="Arial Nova" panose="020B0504020202020204" pitchFamily="34" charset="0"/>
              </a:rPr>
              <a:t>fine hitos o metas a lograr en cada año</a:t>
            </a:r>
            <a:endParaRPr lang="es-CL" sz="1600" kern="1200" dirty="0">
              <a:solidFill>
                <a:prstClr val="white"/>
              </a:solidFill>
              <a:latin typeface="Arial Nova" panose="020B0504020202020204" pitchFamily="34" charset="0"/>
              <a:ea typeface="+mn-ea"/>
              <a:cs typeface="+mn-cs"/>
            </a:endParaRPr>
          </a:p>
        </p:txBody>
      </p:sp>
      <p:pic>
        <p:nvPicPr>
          <p:cNvPr id="64" name="Imagen 63">
            <a:extLst>
              <a:ext uri="{FF2B5EF4-FFF2-40B4-BE49-F238E27FC236}">
                <a16:creationId xmlns:a16="http://schemas.microsoft.com/office/drawing/2014/main" id="{23C29ADF-8958-F807-207D-2ED00C1658FD}"/>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tretch>
            <a:fillRect/>
          </a:stretch>
        </p:blipFill>
        <p:spPr>
          <a:xfrm>
            <a:off x="2709511" y="786307"/>
            <a:ext cx="9164613" cy="5285386"/>
          </a:xfrm>
          <a:prstGeom prst="rect">
            <a:avLst/>
          </a:prstGeom>
        </p:spPr>
      </p:pic>
    </p:spTree>
    <p:extLst>
      <p:ext uri="{BB962C8B-B14F-4D97-AF65-F5344CB8AC3E}">
        <p14:creationId xmlns:p14="http://schemas.microsoft.com/office/powerpoint/2010/main" val="12918745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42826F2F-DC04-4B7F-8112-485009EFD9FB}"/>
              </a:ext>
            </a:extLst>
          </p:cNvPr>
          <p:cNvSpPr txBox="1"/>
          <p:nvPr/>
        </p:nvSpPr>
        <p:spPr>
          <a:xfrm flipH="1">
            <a:off x="0" y="6539894"/>
            <a:ext cx="6943063" cy="276999"/>
          </a:xfrm>
          <a:prstGeom prst="rect">
            <a:avLst/>
          </a:prstGeom>
          <a:noFill/>
        </p:spPr>
        <p:txBody>
          <a:bodyPr wrap="square" rtlCol="0">
            <a:spAutoFit/>
          </a:bodyPr>
          <a:lstStyle/>
          <a:p>
            <a:pPr defTabSz="914377"/>
            <a:r>
              <a:rPr lang="es-CL" sz="1200" dirty="0">
                <a:solidFill>
                  <a:srgbClr val="E7E6E6">
                    <a:lumMod val="50000"/>
                  </a:srgbClr>
                </a:solidFill>
                <a:latin typeface="Calibri Light" panose="020F0302020204030204" pitchFamily="34" charset="0"/>
                <a:cs typeface="Calibri Light" panose="020F0302020204030204" pitchFamily="34" charset="0"/>
              </a:rPr>
              <a:t>Fuente: </a:t>
            </a:r>
            <a:r>
              <a:rPr lang="es-MX" sz="1200" dirty="0">
                <a:solidFill>
                  <a:srgbClr val="E7E6E6">
                    <a:lumMod val="50000"/>
                  </a:srgbClr>
                </a:solidFill>
                <a:latin typeface="Calibri Light" panose="020F0302020204030204" pitchFamily="34" charset="0"/>
                <a:cs typeface="Calibri Light" panose="020F0302020204030204" pitchFamily="34" charset="0"/>
              </a:rPr>
              <a:t>Adaptado de Paul Graham, Y-</a:t>
            </a:r>
            <a:r>
              <a:rPr lang="es-MX" sz="1200" dirty="0" err="1">
                <a:solidFill>
                  <a:srgbClr val="E7E6E6">
                    <a:lumMod val="50000"/>
                  </a:srgbClr>
                </a:solidFill>
                <a:latin typeface="Calibri Light" panose="020F0302020204030204" pitchFamily="34" charset="0"/>
                <a:cs typeface="Calibri Light" panose="020F0302020204030204" pitchFamily="34" charset="0"/>
              </a:rPr>
              <a:t>Combinator</a:t>
            </a:r>
            <a:r>
              <a:rPr lang="es-MX" sz="1200" dirty="0">
                <a:solidFill>
                  <a:srgbClr val="E7E6E6">
                    <a:lumMod val="50000"/>
                  </a:srgbClr>
                </a:solidFill>
                <a:latin typeface="Calibri Light" panose="020F0302020204030204" pitchFamily="34" charset="0"/>
                <a:cs typeface="Calibri Light" panose="020F0302020204030204" pitchFamily="34" charset="0"/>
              </a:rPr>
              <a:t>  (http://paulgraham.com/ds.html)</a:t>
            </a:r>
          </a:p>
        </p:txBody>
      </p:sp>
      <p:sp>
        <p:nvSpPr>
          <p:cNvPr id="2" name="Elipse 1">
            <a:extLst>
              <a:ext uri="{FF2B5EF4-FFF2-40B4-BE49-F238E27FC236}">
                <a16:creationId xmlns:a16="http://schemas.microsoft.com/office/drawing/2014/main" id="{967F9E3B-6350-4E8C-B839-B30FB8FDC063}"/>
              </a:ext>
            </a:extLst>
          </p:cNvPr>
          <p:cNvSpPr/>
          <p:nvPr/>
        </p:nvSpPr>
        <p:spPr>
          <a:xfrm>
            <a:off x="801698" y="1545549"/>
            <a:ext cx="1086997" cy="1008475"/>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t>1</a:t>
            </a:r>
          </a:p>
        </p:txBody>
      </p:sp>
      <p:sp>
        <p:nvSpPr>
          <p:cNvPr id="15" name="CuadroTexto 14">
            <a:extLst>
              <a:ext uri="{FF2B5EF4-FFF2-40B4-BE49-F238E27FC236}">
                <a16:creationId xmlns:a16="http://schemas.microsoft.com/office/drawing/2014/main" id="{D18E7456-61FE-44AA-96C3-66B7DB669931}"/>
              </a:ext>
            </a:extLst>
          </p:cNvPr>
          <p:cNvSpPr txBox="1"/>
          <p:nvPr/>
        </p:nvSpPr>
        <p:spPr>
          <a:xfrm>
            <a:off x="2225283" y="1692250"/>
            <a:ext cx="6943061" cy="2144498"/>
          </a:xfrm>
          <a:prstGeom prst="rect">
            <a:avLst/>
          </a:prstGeom>
          <a:noFill/>
        </p:spPr>
        <p:txBody>
          <a:bodyPr wrap="square" rtlCol="0">
            <a:spAutoFit/>
          </a:bodyPr>
          <a:lstStyle/>
          <a:p>
            <a:pPr algn="ctr" defTabSz="685783"/>
            <a:r>
              <a:rPr lang="es-CL" sz="2667" dirty="0">
                <a:solidFill>
                  <a:prstClr val="black"/>
                </a:solidFill>
                <a:latin typeface="Arial Nova Cond" panose="020B0506020202020204" pitchFamily="34" charset="0"/>
              </a:rPr>
              <a:t>Enfocarse en lo que se es bueno, donde hay ventajas y capacidades claves</a:t>
            </a:r>
          </a:p>
          <a:p>
            <a:pPr algn="ctr" defTabSz="685783"/>
            <a:endParaRPr lang="es-CL" sz="2667" dirty="0">
              <a:solidFill>
                <a:prstClr val="black"/>
              </a:solidFill>
              <a:latin typeface="Arial Nova Cond" panose="020B0506020202020204" pitchFamily="34" charset="0"/>
            </a:endParaRPr>
          </a:p>
          <a:p>
            <a:pPr algn="ctr" defTabSz="685783"/>
            <a:endParaRPr lang="es-CL" sz="2667" dirty="0">
              <a:solidFill>
                <a:prstClr val="black"/>
              </a:solidFill>
              <a:latin typeface="Arial Nova Cond" panose="020B0506020202020204" pitchFamily="34" charset="0"/>
            </a:endParaRPr>
          </a:p>
          <a:p>
            <a:pPr algn="ctr" defTabSz="685783"/>
            <a:r>
              <a:rPr lang="es-CL" sz="2667" dirty="0">
                <a:solidFill>
                  <a:prstClr val="black"/>
                </a:solidFill>
                <a:latin typeface="Arial Nova Cond" panose="020B0506020202020204" pitchFamily="34" charset="0"/>
              </a:rPr>
              <a:t>Ej. 				</a:t>
            </a:r>
            <a:endParaRPr lang="es-CL" sz="2667" b="1" dirty="0">
              <a:solidFill>
                <a:prstClr val="black"/>
              </a:solidFill>
              <a:latin typeface="Arial Nova Cond" panose="020B0506020202020204" pitchFamily="34" charset="0"/>
            </a:endParaRPr>
          </a:p>
        </p:txBody>
      </p:sp>
      <p:pic>
        <p:nvPicPr>
          <p:cNvPr id="7" name="Picture 4" descr="Favicon 192">
            <a:extLst>
              <a:ext uri="{FF2B5EF4-FFF2-40B4-BE49-F238E27FC236}">
                <a16:creationId xmlns:a16="http://schemas.microsoft.com/office/drawing/2014/main" id="{B1AACC17-B715-46BB-9CF1-E33B5B97A85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47841" y="6168552"/>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icerrectoría de Investigación Desarrollo e Innovación | Universidad de  Santiago de Chile |">
            <a:extLst>
              <a:ext uri="{FF2B5EF4-FFF2-40B4-BE49-F238E27FC236}">
                <a16:creationId xmlns:a16="http://schemas.microsoft.com/office/drawing/2014/main" id="{2AA28083-01C1-4EBE-901C-66E2256857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9806" y="6097738"/>
            <a:ext cx="3379711" cy="76026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otCo - Wikipedia">
            <a:extLst>
              <a:ext uri="{FF2B5EF4-FFF2-40B4-BE49-F238E27FC236}">
                <a16:creationId xmlns:a16="http://schemas.microsoft.com/office/drawing/2014/main" id="{CE545EA3-64B1-4FAD-BFA2-77ED51450D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1189" y="2711179"/>
            <a:ext cx="2701083" cy="270108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35EE190-5F09-CF6A-74F7-24CC4A973196}"/>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Recomendaciones de </a:t>
            </a:r>
            <a:r>
              <a:rPr lang="es-CL" sz="3600" b="1" dirty="0" err="1">
                <a:solidFill>
                  <a:srgbClr val="03396C"/>
                </a:solidFill>
              </a:rPr>
              <a:t>Go</a:t>
            </a:r>
            <a:r>
              <a:rPr lang="es-CL" sz="3600" b="1" dirty="0">
                <a:solidFill>
                  <a:srgbClr val="03396C"/>
                </a:solidFill>
              </a:rPr>
              <a:t> </a:t>
            </a:r>
            <a:r>
              <a:rPr lang="es-CL" sz="3600" b="1" dirty="0" err="1">
                <a:solidFill>
                  <a:srgbClr val="03396C"/>
                </a:solidFill>
              </a:rPr>
              <a:t>to</a:t>
            </a:r>
            <a:r>
              <a:rPr lang="es-CL" sz="3600" b="1" dirty="0">
                <a:solidFill>
                  <a:srgbClr val="03396C"/>
                </a:solidFill>
              </a:rPr>
              <a:t> Market</a:t>
            </a:r>
            <a:endParaRPr lang="es-419" sz="1600" b="1" dirty="0">
              <a:solidFill>
                <a:srgbClr val="03396C"/>
              </a:solidFill>
            </a:endParaRPr>
          </a:p>
        </p:txBody>
      </p:sp>
    </p:spTree>
    <p:extLst>
      <p:ext uri="{BB962C8B-B14F-4D97-AF65-F5344CB8AC3E}">
        <p14:creationId xmlns:p14="http://schemas.microsoft.com/office/powerpoint/2010/main" val="4180535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42826F2F-DC04-4B7F-8112-485009EFD9FB}"/>
              </a:ext>
            </a:extLst>
          </p:cNvPr>
          <p:cNvSpPr txBox="1"/>
          <p:nvPr/>
        </p:nvSpPr>
        <p:spPr>
          <a:xfrm flipH="1">
            <a:off x="1157361" y="5946009"/>
            <a:ext cx="6943063" cy="276999"/>
          </a:xfrm>
          <a:prstGeom prst="rect">
            <a:avLst/>
          </a:prstGeom>
          <a:noFill/>
        </p:spPr>
        <p:txBody>
          <a:bodyPr wrap="square" rtlCol="0">
            <a:spAutoFit/>
          </a:bodyPr>
          <a:lstStyle/>
          <a:p>
            <a:pPr defTabSz="914377"/>
            <a:r>
              <a:rPr lang="es-CL" sz="1200" dirty="0">
                <a:solidFill>
                  <a:srgbClr val="E7E6E6">
                    <a:lumMod val="50000"/>
                  </a:srgbClr>
                </a:solidFill>
                <a:latin typeface="Calibri Light" panose="020F0302020204030204" pitchFamily="34" charset="0"/>
                <a:cs typeface="Calibri Light" panose="020F0302020204030204" pitchFamily="34" charset="0"/>
              </a:rPr>
              <a:t>Fuente: </a:t>
            </a:r>
            <a:r>
              <a:rPr lang="es-MX" sz="1200" dirty="0">
                <a:solidFill>
                  <a:srgbClr val="E7E6E6">
                    <a:lumMod val="50000"/>
                  </a:srgbClr>
                </a:solidFill>
                <a:latin typeface="Calibri Light" panose="020F0302020204030204" pitchFamily="34" charset="0"/>
                <a:cs typeface="Calibri Light" panose="020F0302020204030204" pitchFamily="34" charset="0"/>
              </a:rPr>
              <a:t>Adaptado de Paul Graham, Y-</a:t>
            </a:r>
            <a:r>
              <a:rPr lang="es-MX" sz="1200" dirty="0" err="1">
                <a:solidFill>
                  <a:srgbClr val="E7E6E6">
                    <a:lumMod val="50000"/>
                  </a:srgbClr>
                </a:solidFill>
                <a:latin typeface="Calibri Light" panose="020F0302020204030204" pitchFamily="34" charset="0"/>
                <a:cs typeface="Calibri Light" panose="020F0302020204030204" pitchFamily="34" charset="0"/>
              </a:rPr>
              <a:t>Combinator</a:t>
            </a:r>
            <a:r>
              <a:rPr lang="es-MX" sz="1200" dirty="0">
                <a:solidFill>
                  <a:srgbClr val="E7E6E6">
                    <a:lumMod val="50000"/>
                  </a:srgbClr>
                </a:solidFill>
                <a:latin typeface="Calibri Light" panose="020F0302020204030204" pitchFamily="34" charset="0"/>
                <a:cs typeface="Calibri Light" panose="020F0302020204030204" pitchFamily="34" charset="0"/>
              </a:rPr>
              <a:t>  (http://paulgraham.com/ds.html)</a:t>
            </a:r>
          </a:p>
        </p:txBody>
      </p:sp>
      <p:sp>
        <p:nvSpPr>
          <p:cNvPr id="2" name="Elipse 1">
            <a:extLst>
              <a:ext uri="{FF2B5EF4-FFF2-40B4-BE49-F238E27FC236}">
                <a16:creationId xmlns:a16="http://schemas.microsoft.com/office/drawing/2014/main" id="{967F9E3B-6350-4E8C-B839-B30FB8FDC063}"/>
              </a:ext>
            </a:extLst>
          </p:cNvPr>
          <p:cNvSpPr/>
          <p:nvPr/>
        </p:nvSpPr>
        <p:spPr>
          <a:xfrm>
            <a:off x="613862" y="2822325"/>
            <a:ext cx="1086997" cy="1008475"/>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t>2</a:t>
            </a:r>
          </a:p>
        </p:txBody>
      </p:sp>
      <p:sp>
        <p:nvSpPr>
          <p:cNvPr id="15" name="CuadroTexto 14">
            <a:extLst>
              <a:ext uri="{FF2B5EF4-FFF2-40B4-BE49-F238E27FC236}">
                <a16:creationId xmlns:a16="http://schemas.microsoft.com/office/drawing/2014/main" id="{D18E7456-61FE-44AA-96C3-66B7DB669931}"/>
              </a:ext>
            </a:extLst>
          </p:cNvPr>
          <p:cNvSpPr txBox="1"/>
          <p:nvPr/>
        </p:nvSpPr>
        <p:spPr>
          <a:xfrm>
            <a:off x="1917032" y="2526344"/>
            <a:ext cx="4720835" cy="2308324"/>
          </a:xfrm>
          <a:prstGeom prst="rect">
            <a:avLst/>
          </a:prstGeom>
          <a:noFill/>
        </p:spPr>
        <p:txBody>
          <a:bodyPr wrap="square" rtlCol="0">
            <a:spAutoFit/>
          </a:bodyPr>
          <a:lstStyle/>
          <a:p>
            <a:pPr algn="ctr" defTabSz="685783"/>
            <a:r>
              <a:rPr lang="es-CL" sz="2400" dirty="0">
                <a:solidFill>
                  <a:prstClr val="black"/>
                </a:solidFill>
                <a:latin typeface="Arial Nova Cond" panose="020B0506020202020204" pitchFamily="34" charset="0"/>
              </a:rPr>
              <a:t>Importancia de las redes de contacto, desarrollar las habilidades para conectar y negociar (creativamente)</a:t>
            </a:r>
          </a:p>
          <a:p>
            <a:pPr algn="ctr" defTabSz="685783"/>
            <a:endParaRPr lang="es-CL" sz="2400" dirty="0">
              <a:solidFill>
                <a:prstClr val="black"/>
              </a:solidFill>
              <a:latin typeface="Arial Nova Cond" panose="020B0506020202020204" pitchFamily="34" charset="0"/>
            </a:endParaRPr>
          </a:p>
          <a:p>
            <a:pPr algn="ctr" defTabSz="685783"/>
            <a:r>
              <a:rPr lang="es-CL" sz="2400" dirty="0">
                <a:solidFill>
                  <a:prstClr val="black"/>
                </a:solidFill>
                <a:latin typeface="Arial Nova Cond" panose="020B0506020202020204" pitchFamily="34" charset="0"/>
              </a:rPr>
              <a:t>Ej. </a:t>
            </a:r>
            <a:r>
              <a:rPr lang="es-CL" sz="2400" dirty="0" err="1">
                <a:solidFill>
                  <a:prstClr val="black"/>
                </a:solidFill>
                <a:latin typeface="Arial Nova Cond" panose="020B0506020202020204" pitchFamily="34" charset="0"/>
              </a:rPr>
              <a:t>Tectramin</a:t>
            </a:r>
            <a:endParaRPr lang="es-CL" sz="2400" dirty="0">
              <a:solidFill>
                <a:prstClr val="black"/>
              </a:solidFill>
              <a:latin typeface="Arial Nova Cond" panose="020B0506020202020204" pitchFamily="34" charset="0"/>
            </a:endParaRPr>
          </a:p>
        </p:txBody>
      </p:sp>
      <p:pic>
        <p:nvPicPr>
          <p:cNvPr id="7" name="Imagen 6">
            <a:extLst>
              <a:ext uri="{FF2B5EF4-FFF2-40B4-BE49-F238E27FC236}">
                <a16:creationId xmlns:a16="http://schemas.microsoft.com/office/drawing/2014/main" id="{CF275E91-8A03-49D1-BC99-93D3926B2A90}"/>
              </a:ext>
            </a:extLst>
          </p:cNvPr>
          <p:cNvPicPr>
            <a:picLocks noChangeAspect="1"/>
          </p:cNvPicPr>
          <p:nvPr/>
        </p:nvPicPr>
        <p:blipFill>
          <a:blip r:embed="rId3"/>
          <a:stretch>
            <a:fillRect/>
          </a:stretch>
        </p:blipFill>
        <p:spPr>
          <a:xfrm>
            <a:off x="6926819" y="1431052"/>
            <a:ext cx="3040779" cy="943691"/>
          </a:xfrm>
          <a:prstGeom prst="rect">
            <a:avLst/>
          </a:prstGeom>
        </p:spPr>
      </p:pic>
      <p:pic>
        <p:nvPicPr>
          <p:cNvPr id="8" name="Imagen 7">
            <a:extLst>
              <a:ext uri="{FF2B5EF4-FFF2-40B4-BE49-F238E27FC236}">
                <a16:creationId xmlns:a16="http://schemas.microsoft.com/office/drawing/2014/main" id="{4274B673-FC60-4451-ACC1-9E13BF85322F}"/>
              </a:ext>
            </a:extLst>
          </p:cNvPr>
          <p:cNvPicPr>
            <a:picLocks noChangeAspect="1"/>
          </p:cNvPicPr>
          <p:nvPr/>
        </p:nvPicPr>
        <p:blipFill>
          <a:blip r:embed="rId4"/>
          <a:stretch>
            <a:fillRect/>
          </a:stretch>
        </p:blipFill>
        <p:spPr>
          <a:xfrm>
            <a:off x="10157825" y="1279294"/>
            <a:ext cx="2057400" cy="1114425"/>
          </a:xfrm>
          <a:prstGeom prst="rect">
            <a:avLst/>
          </a:prstGeom>
        </p:spPr>
      </p:pic>
      <p:pic>
        <p:nvPicPr>
          <p:cNvPr id="9" name="Imagen 8">
            <a:extLst>
              <a:ext uri="{FF2B5EF4-FFF2-40B4-BE49-F238E27FC236}">
                <a16:creationId xmlns:a16="http://schemas.microsoft.com/office/drawing/2014/main" id="{05D42E34-D131-4DAA-A127-9F4D28F5AAF1}"/>
              </a:ext>
            </a:extLst>
          </p:cNvPr>
          <p:cNvPicPr>
            <a:picLocks noChangeAspect="1"/>
          </p:cNvPicPr>
          <p:nvPr/>
        </p:nvPicPr>
        <p:blipFill>
          <a:blip r:embed="rId5"/>
          <a:stretch>
            <a:fillRect/>
          </a:stretch>
        </p:blipFill>
        <p:spPr>
          <a:xfrm>
            <a:off x="7127984" y="2645500"/>
            <a:ext cx="4450155" cy="2535097"/>
          </a:xfrm>
          <a:prstGeom prst="rect">
            <a:avLst/>
          </a:prstGeom>
        </p:spPr>
      </p:pic>
      <p:sp>
        <p:nvSpPr>
          <p:cNvPr id="11" name="CuadroTexto 10">
            <a:extLst>
              <a:ext uri="{FF2B5EF4-FFF2-40B4-BE49-F238E27FC236}">
                <a16:creationId xmlns:a16="http://schemas.microsoft.com/office/drawing/2014/main" id="{8C184E68-526C-4ACF-BCF6-E003E980662F}"/>
              </a:ext>
            </a:extLst>
          </p:cNvPr>
          <p:cNvSpPr txBox="1"/>
          <p:nvPr/>
        </p:nvSpPr>
        <p:spPr>
          <a:xfrm>
            <a:off x="7019979" y="5422788"/>
            <a:ext cx="4558160" cy="646331"/>
          </a:xfrm>
          <a:prstGeom prst="rect">
            <a:avLst/>
          </a:prstGeom>
          <a:noFill/>
        </p:spPr>
        <p:txBody>
          <a:bodyPr wrap="square" rtlCol="0">
            <a:spAutoFit/>
          </a:bodyPr>
          <a:lstStyle/>
          <a:p>
            <a:pPr defTabSz="914377"/>
            <a:r>
              <a:rPr lang="es-CL" dirty="0">
                <a:solidFill>
                  <a:prstClr val="black"/>
                </a:solidFill>
                <a:latin typeface="Calibri" panose="020F0502020204030204"/>
              </a:rPr>
              <a:t>Detección de fugas en sistemas impermeabilizados y de conducción de fluidos</a:t>
            </a:r>
          </a:p>
        </p:txBody>
      </p:sp>
      <p:pic>
        <p:nvPicPr>
          <p:cNvPr id="14" name="Picture 4" descr="Favicon 192">
            <a:extLst>
              <a:ext uri="{FF2B5EF4-FFF2-40B4-BE49-F238E27FC236}">
                <a16:creationId xmlns:a16="http://schemas.microsoft.com/office/drawing/2014/main" id="{7140D9CE-E07C-4FC9-A9C0-E30E892B9D84}"/>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98558" y="121716"/>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Vicerrectoría de Investigación Desarrollo e Innovación | Universidad de  Santiago de Chile |">
            <a:extLst>
              <a:ext uri="{FF2B5EF4-FFF2-40B4-BE49-F238E27FC236}">
                <a16:creationId xmlns:a16="http://schemas.microsoft.com/office/drawing/2014/main" id="{69F14C7E-B7D6-47EF-BC3A-735848DAEE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90523" y="50902"/>
            <a:ext cx="3379711" cy="76026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4BE7BB04-373F-2E6E-8749-72F64337F040}"/>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Recomendaciones de </a:t>
            </a:r>
            <a:r>
              <a:rPr lang="es-CL" sz="3600" b="1" dirty="0" err="1">
                <a:solidFill>
                  <a:srgbClr val="03396C"/>
                </a:solidFill>
              </a:rPr>
              <a:t>Go</a:t>
            </a:r>
            <a:r>
              <a:rPr lang="es-CL" sz="3600" b="1" dirty="0">
                <a:solidFill>
                  <a:srgbClr val="03396C"/>
                </a:solidFill>
              </a:rPr>
              <a:t> </a:t>
            </a:r>
            <a:r>
              <a:rPr lang="es-CL" sz="3600" b="1" dirty="0" err="1">
                <a:solidFill>
                  <a:srgbClr val="03396C"/>
                </a:solidFill>
              </a:rPr>
              <a:t>to</a:t>
            </a:r>
            <a:r>
              <a:rPr lang="es-CL" sz="3600" b="1" dirty="0">
                <a:solidFill>
                  <a:srgbClr val="03396C"/>
                </a:solidFill>
              </a:rPr>
              <a:t> Market</a:t>
            </a:r>
            <a:endParaRPr lang="es-419" sz="1600" b="1" dirty="0">
              <a:solidFill>
                <a:srgbClr val="03396C"/>
              </a:solidFill>
            </a:endParaRPr>
          </a:p>
        </p:txBody>
      </p:sp>
    </p:spTree>
    <p:extLst>
      <p:ext uri="{BB962C8B-B14F-4D97-AF65-F5344CB8AC3E}">
        <p14:creationId xmlns:p14="http://schemas.microsoft.com/office/powerpoint/2010/main" val="40384588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42826F2F-DC04-4B7F-8112-485009EFD9FB}"/>
              </a:ext>
            </a:extLst>
          </p:cNvPr>
          <p:cNvSpPr txBox="1"/>
          <p:nvPr/>
        </p:nvSpPr>
        <p:spPr>
          <a:xfrm flipH="1">
            <a:off x="-1" y="6502360"/>
            <a:ext cx="6943063" cy="276999"/>
          </a:xfrm>
          <a:prstGeom prst="rect">
            <a:avLst/>
          </a:prstGeom>
          <a:noFill/>
        </p:spPr>
        <p:txBody>
          <a:bodyPr wrap="square" rtlCol="0">
            <a:spAutoFit/>
          </a:bodyPr>
          <a:lstStyle/>
          <a:p>
            <a:pPr defTabSz="914377"/>
            <a:r>
              <a:rPr lang="es-CL" sz="1200" dirty="0">
                <a:solidFill>
                  <a:srgbClr val="E7E6E6">
                    <a:lumMod val="50000"/>
                  </a:srgbClr>
                </a:solidFill>
                <a:latin typeface="Calibri Light" panose="020F0302020204030204" pitchFamily="34" charset="0"/>
                <a:cs typeface="Calibri Light" panose="020F0302020204030204" pitchFamily="34" charset="0"/>
              </a:rPr>
              <a:t>Fuente: </a:t>
            </a:r>
            <a:r>
              <a:rPr lang="es-MX" sz="1200" dirty="0">
                <a:solidFill>
                  <a:srgbClr val="E7E6E6">
                    <a:lumMod val="50000"/>
                  </a:srgbClr>
                </a:solidFill>
                <a:latin typeface="Calibri Light" panose="020F0302020204030204" pitchFamily="34" charset="0"/>
                <a:cs typeface="Calibri Light" panose="020F0302020204030204" pitchFamily="34" charset="0"/>
              </a:rPr>
              <a:t>Adaptado de Paul Graham, Y-</a:t>
            </a:r>
            <a:r>
              <a:rPr lang="es-MX" sz="1200" dirty="0" err="1">
                <a:solidFill>
                  <a:srgbClr val="E7E6E6">
                    <a:lumMod val="50000"/>
                  </a:srgbClr>
                </a:solidFill>
                <a:latin typeface="Calibri Light" panose="020F0302020204030204" pitchFamily="34" charset="0"/>
                <a:cs typeface="Calibri Light" panose="020F0302020204030204" pitchFamily="34" charset="0"/>
              </a:rPr>
              <a:t>Combinator</a:t>
            </a:r>
            <a:r>
              <a:rPr lang="es-MX" sz="1200" dirty="0">
                <a:solidFill>
                  <a:srgbClr val="E7E6E6">
                    <a:lumMod val="50000"/>
                  </a:srgbClr>
                </a:solidFill>
                <a:latin typeface="Calibri Light" panose="020F0302020204030204" pitchFamily="34" charset="0"/>
                <a:cs typeface="Calibri Light" panose="020F0302020204030204" pitchFamily="34" charset="0"/>
              </a:rPr>
              <a:t>  (http://paulgraham.com/ds.html)</a:t>
            </a:r>
          </a:p>
        </p:txBody>
      </p:sp>
      <p:sp>
        <p:nvSpPr>
          <p:cNvPr id="2" name="Elipse 1">
            <a:extLst>
              <a:ext uri="{FF2B5EF4-FFF2-40B4-BE49-F238E27FC236}">
                <a16:creationId xmlns:a16="http://schemas.microsoft.com/office/drawing/2014/main" id="{967F9E3B-6350-4E8C-B839-B30FB8FDC063}"/>
              </a:ext>
            </a:extLst>
          </p:cNvPr>
          <p:cNvSpPr/>
          <p:nvPr/>
        </p:nvSpPr>
        <p:spPr>
          <a:xfrm>
            <a:off x="1200884" y="2851412"/>
            <a:ext cx="1086997" cy="1008475"/>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t>3</a:t>
            </a:r>
          </a:p>
        </p:txBody>
      </p:sp>
      <p:sp>
        <p:nvSpPr>
          <p:cNvPr id="15" name="CuadroTexto 14">
            <a:extLst>
              <a:ext uri="{FF2B5EF4-FFF2-40B4-BE49-F238E27FC236}">
                <a16:creationId xmlns:a16="http://schemas.microsoft.com/office/drawing/2014/main" id="{D18E7456-61FE-44AA-96C3-66B7DB669931}"/>
              </a:ext>
            </a:extLst>
          </p:cNvPr>
          <p:cNvSpPr txBox="1"/>
          <p:nvPr/>
        </p:nvSpPr>
        <p:spPr>
          <a:xfrm>
            <a:off x="2624470" y="2547018"/>
            <a:ext cx="6943061" cy="1938992"/>
          </a:xfrm>
          <a:prstGeom prst="rect">
            <a:avLst/>
          </a:prstGeom>
          <a:noFill/>
        </p:spPr>
        <p:txBody>
          <a:bodyPr wrap="square" rtlCol="0">
            <a:spAutoFit/>
          </a:bodyPr>
          <a:lstStyle/>
          <a:p>
            <a:pPr algn="ctr" defTabSz="685783"/>
            <a:r>
              <a:rPr lang="es-CL" sz="2400" dirty="0">
                <a:solidFill>
                  <a:prstClr val="black"/>
                </a:solidFill>
                <a:latin typeface="Arial Nova Cond" panose="020B0506020202020204" pitchFamily="34" charset="0"/>
              </a:rPr>
              <a:t>Asesorarse por expertos, encontrar una forma creativa de invitarlos a participar. Buscar en todo el mundo, no solo en Chile.</a:t>
            </a:r>
          </a:p>
          <a:p>
            <a:pPr algn="ctr" defTabSz="685783"/>
            <a:endParaRPr lang="es-CL" sz="2400" dirty="0">
              <a:solidFill>
                <a:prstClr val="black"/>
              </a:solidFill>
              <a:latin typeface="Arial Nova Cond" panose="020B0506020202020204" pitchFamily="34" charset="0"/>
            </a:endParaRPr>
          </a:p>
          <a:p>
            <a:pPr algn="ctr" defTabSz="685783"/>
            <a:r>
              <a:rPr lang="es-CL" sz="2400" dirty="0" err="1">
                <a:solidFill>
                  <a:prstClr val="black"/>
                </a:solidFill>
                <a:latin typeface="Arial Nova Cond" panose="020B0506020202020204" pitchFamily="34" charset="0"/>
              </a:rPr>
              <a:t>P.e</a:t>
            </a:r>
            <a:r>
              <a:rPr lang="es-CL" sz="2400" dirty="0">
                <a:solidFill>
                  <a:prstClr val="black"/>
                </a:solidFill>
                <a:latin typeface="Arial Nova Cond" panose="020B0506020202020204" pitchFamily="34" charset="0"/>
              </a:rPr>
              <a:t>. 				</a:t>
            </a:r>
          </a:p>
        </p:txBody>
      </p:sp>
      <p:pic>
        <p:nvPicPr>
          <p:cNvPr id="8" name="Picture 4" descr="Favicon 192">
            <a:extLst>
              <a:ext uri="{FF2B5EF4-FFF2-40B4-BE49-F238E27FC236}">
                <a16:creationId xmlns:a16="http://schemas.microsoft.com/office/drawing/2014/main" id="{77C582E4-FC71-41E3-8DD1-FA0EA72742B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8561" y="121717"/>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Vicerrectoría de Investigación Desarrollo e Innovación | Universidad de  Santiago de Chile |">
            <a:extLst>
              <a:ext uri="{FF2B5EF4-FFF2-40B4-BE49-F238E27FC236}">
                <a16:creationId xmlns:a16="http://schemas.microsoft.com/office/drawing/2014/main" id="{56CF59FB-1EC9-485A-9395-5BE4C0B98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0526" y="50903"/>
            <a:ext cx="3379711" cy="760263"/>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Pannex « The Ganesha Lab">
            <a:extLst>
              <a:ext uri="{FF2B5EF4-FFF2-40B4-BE49-F238E27FC236}">
                <a16:creationId xmlns:a16="http://schemas.microsoft.com/office/drawing/2014/main" id="{87F5A42A-9DBE-496B-B827-28054B8AE9D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975" t="34815" r="7531" b="32099"/>
          <a:stretch/>
        </p:blipFill>
        <p:spPr bwMode="auto">
          <a:xfrm>
            <a:off x="5445342" y="3748744"/>
            <a:ext cx="4393377" cy="180586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6954A40F-35B5-8A3C-6FAB-8539357F319F}"/>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Recomendaciones de </a:t>
            </a:r>
            <a:r>
              <a:rPr lang="es-CL" sz="3600" b="1" dirty="0" err="1">
                <a:solidFill>
                  <a:srgbClr val="03396C"/>
                </a:solidFill>
              </a:rPr>
              <a:t>Go</a:t>
            </a:r>
            <a:r>
              <a:rPr lang="es-CL" sz="3600" b="1" dirty="0">
                <a:solidFill>
                  <a:srgbClr val="03396C"/>
                </a:solidFill>
              </a:rPr>
              <a:t> </a:t>
            </a:r>
            <a:r>
              <a:rPr lang="es-CL" sz="3600" b="1" dirty="0" err="1">
                <a:solidFill>
                  <a:srgbClr val="03396C"/>
                </a:solidFill>
              </a:rPr>
              <a:t>to</a:t>
            </a:r>
            <a:r>
              <a:rPr lang="es-CL" sz="3600" b="1" dirty="0">
                <a:solidFill>
                  <a:srgbClr val="03396C"/>
                </a:solidFill>
              </a:rPr>
              <a:t> Market</a:t>
            </a:r>
            <a:endParaRPr lang="es-419" sz="1600" b="1" dirty="0">
              <a:solidFill>
                <a:srgbClr val="03396C"/>
              </a:solidFill>
            </a:endParaRPr>
          </a:p>
        </p:txBody>
      </p:sp>
    </p:spTree>
    <p:extLst>
      <p:ext uri="{BB962C8B-B14F-4D97-AF65-F5344CB8AC3E}">
        <p14:creationId xmlns:p14="http://schemas.microsoft.com/office/powerpoint/2010/main" val="127712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uadroTexto 12">
            <a:extLst>
              <a:ext uri="{FF2B5EF4-FFF2-40B4-BE49-F238E27FC236}">
                <a16:creationId xmlns:a16="http://schemas.microsoft.com/office/drawing/2014/main" id="{42826F2F-DC04-4B7F-8112-485009EFD9FB}"/>
              </a:ext>
            </a:extLst>
          </p:cNvPr>
          <p:cNvSpPr txBox="1"/>
          <p:nvPr/>
        </p:nvSpPr>
        <p:spPr>
          <a:xfrm flipH="1">
            <a:off x="77634" y="6513276"/>
            <a:ext cx="6943063" cy="276999"/>
          </a:xfrm>
          <a:prstGeom prst="rect">
            <a:avLst/>
          </a:prstGeom>
          <a:noFill/>
        </p:spPr>
        <p:txBody>
          <a:bodyPr wrap="square" rtlCol="0">
            <a:spAutoFit/>
          </a:bodyPr>
          <a:lstStyle/>
          <a:p>
            <a:pPr defTabSz="914377"/>
            <a:r>
              <a:rPr lang="es-CL" sz="1200" dirty="0">
                <a:solidFill>
                  <a:srgbClr val="E7E6E6">
                    <a:lumMod val="50000"/>
                  </a:srgbClr>
                </a:solidFill>
                <a:latin typeface="Calibri Light" panose="020F0302020204030204" pitchFamily="34" charset="0"/>
                <a:cs typeface="Calibri Light" panose="020F0302020204030204" pitchFamily="34" charset="0"/>
              </a:rPr>
              <a:t>Fuente: </a:t>
            </a:r>
            <a:r>
              <a:rPr lang="es-MX" sz="1200" dirty="0">
                <a:solidFill>
                  <a:srgbClr val="E7E6E6">
                    <a:lumMod val="50000"/>
                  </a:srgbClr>
                </a:solidFill>
                <a:latin typeface="Calibri Light" panose="020F0302020204030204" pitchFamily="34" charset="0"/>
                <a:cs typeface="Calibri Light" panose="020F0302020204030204" pitchFamily="34" charset="0"/>
              </a:rPr>
              <a:t>Adaptado de Paul Graham, Y-</a:t>
            </a:r>
            <a:r>
              <a:rPr lang="es-MX" sz="1200" dirty="0" err="1">
                <a:solidFill>
                  <a:srgbClr val="E7E6E6">
                    <a:lumMod val="50000"/>
                  </a:srgbClr>
                </a:solidFill>
                <a:latin typeface="Calibri Light" panose="020F0302020204030204" pitchFamily="34" charset="0"/>
                <a:cs typeface="Calibri Light" panose="020F0302020204030204" pitchFamily="34" charset="0"/>
              </a:rPr>
              <a:t>Combinator</a:t>
            </a:r>
            <a:r>
              <a:rPr lang="es-MX" sz="1200" dirty="0">
                <a:solidFill>
                  <a:srgbClr val="E7E6E6">
                    <a:lumMod val="50000"/>
                  </a:srgbClr>
                </a:solidFill>
                <a:latin typeface="Calibri Light" panose="020F0302020204030204" pitchFamily="34" charset="0"/>
                <a:cs typeface="Calibri Light" panose="020F0302020204030204" pitchFamily="34" charset="0"/>
              </a:rPr>
              <a:t>  (http://paulgraham.com/ds.html)</a:t>
            </a:r>
          </a:p>
        </p:txBody>
      </p:sp>
      <p:sp>
        <p:nvSpPr>
          <p:cNvPr id="2" name="Elipse 1">
            <a:extLst>
              <a:ext uri="{FF2B5EF4-FFF2-40B4-BE49-F238E27FC236}">
                <a16:creationId xmlns:a16="http://schemas.microsoft.com/office/drawing/2014/main" id="{967F9E3B-6350-4E8C-B839-B30FB8FDC063}"/>
              </a:ext>
            </a:extLst>
          </p:cNvPr>
          <p:cNvSpPr/>
          <p:nvPr/>
        </p:nvSpPr>
        <p:spPr>
          <a:xfrm>
            <a:off x="1200884" y="1752693"/>
            <a:ext cx="1086997" cy="1008475"/>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t>4</a:t>
            </a:r>
          </a:p>
        </p:txBody>
      </p:sp>
      <p:sp>
        <p:nvSpPr>
          <p:cNvPr id="15" name="CuadroTexto 14">
            <a:extLst>
              <a:ext uri="{FF2B5EF4-FFF2-40B4-BE49-F238E27FC236}">
                <a16:creationId xmlns:a16="http://schemas.microsoft.com/office/drawing/2014/main" id="{D18E7456-61FE-44AA-96C3-66B7DB669931}"/>
              </a:ext>
            </a:extLst>
          </p:cNvPr>
          <p:cNvSpPr txBox="1"/>
          <p:nvPr/>
        </p:nvSpPr>
        <p:spPr>
          <a:xfrm>
            <a:off x="2624470" y="1714729"/>
            <a:ext cx="6943061" cy="1200329"/>
          </a:xfrm>
          <a:prstGeom prst="rect">
            <a:avLst/>
          </a:prstGeom>
          <a:noFill/>
        </p:spPr>
        <p:txBody>
          <a:bodyPr wrap="square" rtlCol="0">
            <a:spAutoFit/>
          </a:bodyPr>
          <a:lstStyle/>
          <a:p>
            <a:pPr algn="ctr" defTabSz="685783"/>
            <a:r>
              <a:rPr lang="es-CL" sz="2400" dirty="0">
                <a:solidFill>
                  <a:prstClr val="black"/>
                </a:solidFill>
                <a:latin typeface="Arial Nova Cond" panose="020B0506020202020204" pitchFamily="34" charset="0"/>
              </a:rPr>
              <a:t>Armar equipo con alguien comercial</a:t>
            </a:r>
          </a:p>
          <a:p>
            <a:pPr algn="ctr" defTabSz="685783"/>
            <a:endParaRPr lang="es-CL" sz="2400" dirty="0">
              <a:solidFill>
                <a:prstClr val="black"/>
              </a:solidFill>
              <a:latin typeface="Arial Nova Cond" panose="020B0506020202020204" pitchFamily="34" charset="0"/>
            </a:endParaRPr>
          </a:p>
          <a:p>
            <a:pPr algn="ctr" defTabSz="685783"/>
            <a:r>
              <a:rPr lang="es-CL" sz="2400" dirty="0" err="1">
                <a:solidFill>
                  <a:prstClr val="black"/>
                </a:solidFill>
                <a:latin typeface="Arial Nova Cond" panose="020B0506020202020204" pitchFamily="34" charset="0"/>
              </a:rPr>
              <a:t>p.e</a:t>
            </a:r>
            <a:r>
              <a:rPr lang="es-CL" sz="2400" dirty="0">
                <a:solidFill>
                  <a:prstClr val="black"/>
                </a:solidFill>
                <a:latin typeface="Arial Nova Cond" panose="020B0506020202020204" pitchFamily="34" charset="0"/>
              </a:rPr>
              <a:t>. </a:t>
            </a:r>
          </a:p>
        </p:txBody>
      </p:sp>
      <p:pic>
        <p:nvPicPr>
          <p:cNvPr id="8" name="Picture 4" descr="Favicon 192">
            <a:extLst>
              <a:ext uri="{FF2B5EF4-FFF2-40B4-BE49-F238E27FC236}">
                <a16:creationId xmlns:a16="http://schemas.microsoft.com/office/drawing/2014/main" id="{F72929ED-FB81-4EF4-B5D8-384F2CD42DF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13305" y="106965"/>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Vicerrectoría de Investigación Desarrollo e Innovación | Universidad de  Santiago de Chile |">
            <a:extLst>
              <a:ext uri="{FF2B5EF4-FFF2-40B4-BE49-F238E27FC236}">
                <a16:creationId xmlns:a16="http://schemas.microsoft.com/office/drawing/2014/main" id="{54C70764-B729-42AE-9E41-6EA85D6F00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5270" y="36151"/>
            <a:ext cx="3379711" cy="760263"/>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Zippedi • Inteligencia artificial para el retail">
            <a:extLst>
              <a:ext uri="{FF2B5EF4-FFF2-40B4-BE49-F238E27FC236}">
                <a16:creationId xmlns:a16="http://schemas.microsoft.com/office/drawing/2014/main" id="{03370DD7-2C9C-4729-B137-11B21AF86D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0563" t="21397" r="20952" b="22159"/>
          <a:stretch/>
        </p:blipFill>
        <p:spPr bwMode="auto">
          <a:xfrm>
            <a:off x="664916" y="3538226"/>
            <a:ext cx="2038419" cy="134132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NotCo - Wikipedia">
            <a:extLst>
              <a:ext uri="{FF2B5EF4-FFF2-40B4-BE49-F238E27FC236}">
                <a16:creationId xmlns:a16="http://schemas.microsoft.com/office/drawing/2014/main" id="{A2423BDC-6FED-49F2-9234-6B8745A734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6845" y="3295408"/>
            <a:ext cx="1826955" cy="18269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bioTek (@Ambiotek) / Twitter">
            <a:extLst>
              <a:ext uri="{FF2B5EF4-FFF2-40B4-BE49-F238E27FC236}">
                <a16:creationId xmlns:a16="http://schemas.microsoft.com/office/drawing/2014/main" id="{5857A3FC-F33D-4444-B772-1106B53EDF1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000" t="8962" r="1894" b="8108"/>
          <a:stretch/>
        </p:blipFill>
        <p:spPr bwMode="auto">
          <a:xfrm>
            <a:off x="4896027" y="3197278"/>
            <a:ext cx="1826972" cy="164496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aboratorio | Dioxinas | Análisis de Alimentos | Microbiológicos | ActivaQ">
            <a:extLst>
              <a:ext uri="{FF2B5EF4-FFF2-40B4-BE49-F238E27FC236}">
                <a16:creationId xmlns:a16="http://schemas.microsoft.com/office/drawing/2014/main" id="{CAFBF31C-A01B-4307-8E17-58AADBBDD1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28341" y="4196064"/>
            <a:ext cx="2265028" cy="64617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iencia Pura | LinkedIn">
            <a:extLst>
              <a:ext uri="{FF2B5EF4-FFF2-40B4-BE49-F238E27FC236}">
                <a16:creationId xmlns:a16="http://schemas.microsoft.com/office/drawing/2014/main" id="{D22525E9-9DAB-435E-BF98-2D2CE661E47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814692" y="3677867"/>
            <a:ext cx="1557867" cy="155786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E829FF8C-A320-2687-3F71-FFE5B4348418}"/>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Recomendaciones de </a:t>
            </a:r>
            <a:r>
              <a:rPr lang="es-CL" sz="3600" b="1" dirty="0" err="1">
                <a:solidFill>
                  <a:srgbClr val="03396C"/>
                </a:solidFill>
              </a:rPr>
              <a:t>Go</a:t>
            </a:r>
            <a:r>
              <a:rPr lang="es-CL" sz="3600" b="1" dirty="0">
                <a:solidFill>
                  <a:srgbClr val="03396C"/>
                </a:solidFill>
              </a:rPr>
              <a:t> </a:t>
            </a:r>
            <a:r>
              <a:rPr lang="es-CL" sz="3600" b="1" dirty="0" err="1">
                <a:solidFill>
                  <a:srgbClr val="03396C"/>
                </a:solidFill>
              </a:rPr>
              <a:t>to</a:t>
            </a:r>
            <a:r>
              <a:rPr lang="es-CL" sz="3600" b="1" dirty="0">
                <a:solidFill>
                  <a:srgbClr val="03396C"/>
                </a:solidFill>
              </a:rPr>
              <a:t> Market</a:t>
            </a:r>
            <a:endParaRPr lang="es-419" sz="1600" b="1" dirty="0">
              <a:solidFill>
                <a:srgbClr val="03396C"/>
              </a:solidFill>
            </a:endParaRPr>
          </a:p>
        </p:txBody>
      </p:sp>
    </p:spTree>
    <p:extLst>
      <p:ext uri="{BB962C8B-B14F-4D97-AF65-F5344CB8AC3E}">
        <p14:creationId xmlns:p14="http://schemas.microsoft.com/office/powerpoint/2010/main" val="33455581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967F9E3B-6350-4E8C-B839-B30FB8FDC063}"/>
              </a:ext>
            </a:extLst>
          </p:cNvPr>
          <p:cNvSpPr/>
          <p:nvPr/>
        </p:nvSpPr>
        <p:spPr>
          <a:xfrm>
            <a:off x="1200884" y="2851412"/>
            <a:ext cx="1086997" cy="1008475"/>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t>5</a:t>
            </a:r>
          </a:p>
        </p:txBody>
      </p:sp>
      <p:sp>
        <p:nvSpPr>
          <p:cNvPr id="15" name="CuadroTexto 14">
            <a:extLst>
              <a:ext uri="{FF2B5EF4-FFF2-40B4-BE49-F238E27FC236}">
                <a16:creationId xmlns:a16="http://schemas.microsoft.com/office/drawing/2014/main" id="{D18E7456-61FE-44AA-96C3-66B7DB669931}"/>
              </a:ext>
            </a:extLst>
          </p:cNvPr>
          <p:cNvSpPr txBox="1"/>
          <p:nvPr/>
        </p:nvSpPr>
        <p:spPr>
          <a:xfrm>
            <a:off x="2624470" y="2813447"/>
            <a:ext cx="6943061" cy="1200329"/>
          </a:xfrm>
          <a:prstGeom prst="rect">
            <a:avLst/>
          </a:prstGeom>
          <a:noFill/>
        </p:spPr>
        <p:txBody>
          <a:bodyPr wrap="square" rtlCol="0">
            <a:spAutoFit/>
          </a:bodyPr>
          <a:lstStyle/>
          <a:p>
            <a:pPr algn="ctr" defTabSz="685783"/>
            <a:r>
              <a:rPr lang="es-CL" sz="2400" dirty="0">
                <a:solidFill>
                  <a:prstClr val="black"/>
                </a:solidFill>
                <a:latin typeface="Arial Nova Cond" panose="020B0506020202020204" pitchFamily="34" charset="0"/>
              </a:rPr>
              <a:t>Importancia de las alianzas para la comercialización</a:t>
            </a:r>
          </a:p>
          <a:p>
            <a:pPr algn="ctr" defTabSz="685783"/>
            <a:endParaRPr lang="es-CL" sz="2400" dirty="0">
              <a:solidFill>
                <a:prstClr val="black"/>
              </a:solidFill>
              <a:latin typeface="Arial Nova Cond" panose="020B0506020202020204" pitchFamily="34" charset="0"/>
            </a:endParaRPr>
          </a:p>
          <a:p>
            <a:pPr algn="ctr" defTabSz="685783"/>
            <a:r>
              <a:rPr lang="es-CL" sz="2400" dirty="0" err="1">
                <a:solidFill>
                  <a:prstClr val="black"/>
                </a:solidFill>
                <a:latin typeface="Arial Nova Cond" panose="020B0506020202020204" pitchFamily="34" charset="0"/>
              </a:rPr>
              <a:t>p.e</a:t>
            </a:r>
            <a:r>
              <a:rPr lang="es-CL" sz="2400" dirty="0">
                <a:solidFill>
                  <a:prstClr val="black"/>
                </a:solidFill>
                <a:latin typeface="Arial Nova Cond" panose="020B0506020202020204" pitchFamily="34" charset="0"/>
              </a:rPr>
              <a:t>. 							</a:t>
            </a:r>
          </a:p>
        </p:txBody>
      </p:sp>
      <p:pic>
        <p:nvPicPr>
          <p:cNvPr id="7" name="Picture 6" descr="Laboratorio | Dioxinas | Análisis de Alimentos | Microbiológicos | ActivaQ">
            <a:extLst>
              <a:ext uri="{FF2B5EF4-FFF2-40B4-BE49-F238E27FC236}">
                <a16:creationId xmlns:a16="http://schemas.microsoft.com/office/drawing/2014/main" id="{CF43F7C5-9968-4772-8045-2F13E0B738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2354" y="4044553"/>
            <a:ext cx="2265028" cy="6461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annex « The Ganesha Lab">
            <a:extLst>
              <a:ext uri="{FF2B5EF4-FFF2-40B4-BE49-F238E27FC236}">
                <a16:creationId xmlns:a16="http://schemas.microsoft.com/office/drawing/2014/main" id="{E2E73B70-81FF-450B-802C-5262359397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975" t="34815" r="7531" b="32099"/>
          <a:stretch/>
        </p:blipFill>
        <p:spPr bwMode="auto">
          <a:xfrm>
            <a:off x="8910034" y="3861541"/>
            <a:ext cx="2462525" cy="1012204"/>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D54B39FE-5BBB-4E99-8167-26AFD436B42B}"/>
              </a:ext>
            </a:extLst>
          </p:cNvPr>
          <p:cNvSpPr txBox="1"/>
          <p:nvPr/>
        </p:nvSpPr>
        <p:spPr>
          <a:xfrm flipH="1">
            <a:off x="0" y="6581001"/>
            <a:ext cx="6943063" cy="276999"/>
          </a:xfrm>
          <a:prstGeom prst="rect">
            <a:avLst/>
          </a:prstGeom>
          <a:noFill/>
        </p:spPr>
        <p:txBody>
          <a:bodyPr wrap="square" rtlCol="0">
            <a:spAutoFit/>
          </a:bodyPr>
          <a:lstStyle/>
          <a:p>
            <a:pPr defTabSz="914377"/>
            <a:r>
              <a:rPr lang="es-CL" sz="1200" dirty="0">
                <a:solidFill>
                  <a:srgbClr val="E7E6E6">
                    <a:lumMod val="50000"/>
                  </a:srgbClr>
                </a:solidFill>
                <a:latin typeface="Calibri Light" panose="020F0302020204030204" pitchFamily="34" charset="0"/>
                <a:cs typeface="Calibri Light" panose="020F0302020204030204" pitchFamily="34" charset="0"/>
              </a:rPr>
              <a:t>Fuente: </a:t>
            </a:r>
            <a:r>
              <a:rPr lang="es-MX" sz="1200" dirty="0">
                <a:solidFill>
                  <a:srgbClr val="E7E6E6">
                    <a:lumMod val="50000"/>
                  </a:srgbClr>
                </a:solidFill>
                <a:latin typeface="Calibri Light" panose="020F0302020204030204" pitchFamily="34" charset="0"/>
                <a:cs typeface="Calibri Light" panose="020F0302020204030204" pitchFamily="34" charset="0"/>
              </a:rPr>
              <a:t>Adaptado de Paul Graham, Y-</a:t>
            </a:r>
            <a:r>
              <a:rPr lang="es-MX" sz="1200" dirty="0" err="1">
                <a:solidFill>
                  <a:srgbClr val="E7E6E6">
                    <a:lumMod val="50000"/>
                  </a:srgbClr>
                </a:solidFill>
                <a:latin typeface="Calibri Light" panose="020F0302020204030204" pitchFamily="34" charset="0"/>
                <a:cs typeface="Calibri Light" panose="020F0302020204030204" pitchFamily="34" charset="0"/>
              </a:rPr>
              <a:t>Combinator</a:t>
            </a:r>
            <a:r>
              <a:rPr lang="es-MX" sz="1200" dirty="0">
                <a:solidFill>
                  <a:srgbClr val="E7E6E6">
                    <a:lumMod val="50000"/>
                  </a:srgbClr>
                </a:solidFill>
                <a:latin typeface="Calibri Light" panose="020F0302020204030204" pitchFamily="34" charset="0"/>
                <a:cs typeface="Calibri Light" panose="020F0302020204030204" pitchFamily="34" charset="0"/>
              </a:rPr>
              <a:t>  (http://paulgraham.com/ds.html)</a:t>
            </a:r>
          </a:p>
        </p:txBody>
      </p:sp>
      <p:pic>
        <p:nvPicPr>
          <p:cNvPr id="12" name="Picture 4" descr="Favicon 192">
            <a:extLst>
              <a:ext uri="{FF2B5EF4-FFF2-40B4-BE49-F238E27FC236}">
                <a16:creationId xmlns:a16="http://schemas.microsoft.com/office/drawing/2014/main" id="{7ACD344F-638F-4524-A904-F74269282B5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98557" y="121721"/>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Vicerrectoría de Investigación Desarrollo e Innovación | Universidad de  Santiago de Chile |">
            <a:extLst>
              <a:ext uri="{FF2B5EF4-FFF2-40B4-BE49-F238E27FC236}">
                <a16:creationId xmlns:a16="http://schemas.microsoft.com/office/drawing/2014/main" id="{C08F4EFC-DF46-4C1B-80C7-5620F01B99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90522" y="50907"/>
            <a:ext cx="3379711" cy="76026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1FCB804-0FC2-6BE1-DD98-3B952F764789}"/>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Recomendaciones de </a:t>
            </a:r>
            <a:r>
              <a:rPr lang="es-CL" sz="3600" b="1" dirty="0" err="1">
                <a:solidFill>
                  <a:srgbClr val="03396C"/>
                </a:solidFill>
              </a:rPr>
              <a:t>Go</a:t>
            </a:r>
            <a:r>
              <a:rPr lang="es-CL" sz="3600" b="1" dirty="0">
                <a:solidFill>
                  <a:srgbClr val="03396C"/>
                </a:solidFill>
              </a:rPr>
              <a:t> </a:t>
            </a:r>
            <a:r>
              <a:rPr lang="es-CL" sz="3600" b="1" dirty="0" err="1">
                <a:solidFill>
                  <a:srgbClr val="03396C"/>
                </a:solidFill>
              </a:rPr>
              <a:t>to</a:t>
            </a:r>
            <a:r>
              <a:rPr lang="es-CL" sz="3600" b="1" dirty="0">
                <a:solidFill>
                  <a:srgbClr val="03396C"/>
                </a:solidFill>
              </a:rPr>
              <a:t> Market</a:t>
            </a:r>
            <a:endParaRPr lang="es-419" sz="1600" b="1" dirty="0">
              <a:solidFill>
                <a:srgbClr val="03396C"/>
              </a:solidFill>
            </a:endParaRPr>
          </a:p>
        </p:txBody>
      </p:sp>
    </p:spTree>
    <p:extLst>
      <p:ext uri="{BB962C8B-B14F-4D97-AF65-F5344CB8AC3E}">
        <p14:creationId xmlns:p14="http://schemas.microsoft.com/office/powerpoint/2010/main" val="39626515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967F9E3B-6350-4E8C-B839-B30FB8FDC063}"/>
              </a:ext>
            </a:extLst>
          </p:cNvPr>
          <p:cNvSpPr/>
          <p:nvPr/>
        </p:nvSpPr>
        <p:spPr>
          <a:xfrm>
            <a:off x="1200884" y="2851412"/>
            <a:ext cx="1086997" cy="1008475"/>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t>6</a:t>
            </a:r>
          </a:p>
        </p:txBody>
      </p:sp>
      <p:sp>
        <p:nvSpPr>
          <p:cNvPr id="15" name="CuadroTexto 14">
            <a:extLst>
              <a:ext uri="{FF2B5EF4-FFF2-40B4-BE49-F238E27FC236}">
                <a16:creationId xmlns:a16="http://schemas.microsoft.com/office/drawing/2014/main" id="{D18E7456-61FE-44AA-96C3-66B7DB669931}"/>
              </a:ext>
            </a:extLst>
          </p:cNvPr>
          <p:cNvSpPr txBox="1"/>
          <p:nvPr/>
        </p:nvSpPr>
        <p:spPr>
          <a:xfrm>
            <a:off x="2624470" y="2505669"/>
            <a:ext cx="6943061" cy="2677656"/>
          </a:xfrm>
          <a:prstGeom prst="rect">
            <a:avLst/>
          </a:prstGeom>
          <a:noFill/>
        </p:spPr>
        <p:txBody>
          <a:bodyPr wrap="square" rtlCol="0">
            <a:spAutoFit/>
          </a:bodyPr>
          <a:lstStyle/>
          <a:p>
            <a:pPr algn="ctr" defTabSz="685783"/>
            <a:r>
              <a:rPr lang="es-CL" sz="2400" dirty="0">
                <a:solidFill>
                  <a:prstClr val="black"/>
                </a:solidFill>
                <a:latin typeface="Arial Nova Cond" panose="020B0506020202020204" pitchFamily="34" charset="0"/>
              </a:rPr>
              <a:t>Darle mucha importancia a la implementación del plan comercial. Reuniones semanales de avances. Medir, medir y medir</a:t>
            </a:r>
          </a:p>
          <a:p>
            <a:pPr algn="ctr" defTabSz="685783"/>
            <a:endParaRPr lang="es-CL" sz="2400" dirty="0">
              <a:solidFill>
                <a:prstClr val="black"/>
              </a:solidFill>
              <a:latin typeface="Arial Nova Cond" panose="020B0506020202020204" pitchFamily="34" charset="0"/>
            </a:endParaRPr>
          </a:p>
          <a:p>
            <a:pPr algn="ctr" defTabSz="685783"/>
            <a:r>
              <a:rPr lang="es-CL" sz="2400" dirty="0" err="1">
                <a:solidFill>
                  <a:prstClr val="black"/>
                </a:solidFill>
                <a:latin typeface="Arial Nova Cond" panose="020B0506020202020204" pitchFamily="34" charset="0"/>
              </a:rPr>
              <a:t>P.e</a:t>
            </a:r>
            <a:r>
              <a:rPr lang="es-CL" sz="2400" dirty="0">
                <a:solidFill>
                  <a:prstClr val="black"/>
                </a:solidFill>
                <a:latin typeface="Arial Nova Cond" panose="020B0506020202020204" pitchFamily="34" charset="0"/>
              </a:rPr>
              <a:t>. </a:t>
            </a:r>
            <a:r>
              <a:rPr lang="es-CL" sz="2400" b="1" dirty="0">
                <a:solidFill>
                  <a:prstClr val="black"/>
                </a:solidFill>
                <a:latin typeface="Arial Nova Cond" panose="020B0506020202020204" pitchFamily="34" charset="0"/>
              </a:rPr>
              <a:t>UNILINK</a:t>
            </a:r>
          </a:p>
          <a:p>
            <a:pPr algn="ctr" defTabSz="685783"/>
            <a:endParaRPr lang="es-CL" sz="2400" dirty="0">
              <a:solidFill>
                <a:prstClr val="black"/>
              </a:solidFill>
              <a:latin typeface="Arial Nova Cond" panose="020B0506020202020204" pitchFamily="34" charset="0"/>
            </a:endParaRPr>
          </a:p>
          <a:p>
            <a:pPr algn="ctr" defTabSz="685783"/>
            <a:r>
              <a:rPr lang="es-CL" sz="2400" dirty="0">
                <a:solidFill>
                  <a:prstClr val="black"/>
                </a:solidFill>
                <a:latin typeface="Arial Nova Cond" panose="020B0506020202020204" pitchFamily="34" charset="0"/>
              </a:rPr>
              <a:t>Articulo de unicornios</a:t>
            </a:r>
          </a:p>
        </p:txBody>
      </p:sp>
      <p:sp>
        <p:nvSpPr>
          <p:cNvPr id="7" name="CuadroTexto 6">
            <a:extLst>
              <a:ext uri="{FF2B5EF4-FFF2-40B4-BE49-F238E27FC236}">
                <a16:creationId xmlns:a16="http://schemas.microsoft.com/office/drawing/2014/main" id="{A90B3C32-E11C-441D-80E2-64A31EE85A34}"/>
              </a:ext>
            </a:extLst>
          </p:cNvPr>
          <p:cNvSpPr txBox="1"/>
          <p:nvPr/>
        </p:nvSpPr>
        <p:spPr>
          <a:xfrm flipH="1">
            <a:off x="0" y="6471533"/>
            <a:ext cx="6943063" cy="276999"/>
          </a:xfrm>
          <a:prstGeom prst="rect">
            <a:avLst/>
          </a:prstGeom>
          <a:noFill/>
        </p:spPr>
        <p:txBody>
          <a:bodyPr wrap="square" rtlCol="0">
            <a:spAutoFit/>
          </a:bodyPr>
          <a:lstStyle/>
          <a:p>
            <a:pPr defTabSz="914377"/>
            <a:r>
              <a:rPr lang="es-CL" sz="1200" dirty="0">
                <a:solidFill>
                  <a:srgbClr val="E7E6E6">
                    <a:lumMod val="50000"/>
                  </a:srgbClr>
                </a:solidFill>
                <a:latin typeface="Calibri Light" panose="020F0302020204030204" pitchFamily="34" charset="0"/>
                <a:cs typeface="Calibri Light" panose="020F0302020204030204" pitchFamily="34" charset="0"/>
              </a:rPr>
              <a:t>Fuente: </a:t>
            </a:r>
            <a:r>
              <a:rPr lang="es-MX" sz="1200" dirty="0">
                <a:solidFill>
                  <a:srgbClr val="E7E6E6">
                    <a:lumMod val="50000"/>
                  </a:srgbClr>
                </a:solidFill>
                <a:latin typeface="Calibri Light" panose="020F0302020204030204" pitchFamily="34" charset="0"/>
                <a:cs typeface="Calibri Light" panose="020F0302020204030204" pitchFamily="34" charset="0"/>
              </a:rPr>
              <a:t>Adaptado de Paul Graham, Y-</a:t>
            </a:r>
            <a:r>
              <a:rPr lang="es-MX" sz="1200" dirty="0" err="1">
                <a:solidFill>
                  <a:srgbClr val="E7E6E6">
                    <a:lumMod val="50000"/>
                  </a:srgbClr>
                </a:solidFill>
                <a:latin typeface="Calibri Light" panose="020F0302020204030204" pitchFamily="34" charset="0"/>
                <a:cs typeface="Calibri Light" panose="020F0302020204030204" pitchFamily="34" charset="0"/>
              </a:rPr>
              <a:t>Combinator</a:t>
            </a:r>
            <a:r>
              <a:rPr lang="es-MX" sz="1200" dirty="0">
                <a:solidFill>
                  <a:srgbClr val="E7E6E6">
                    <a:lumMod val="50000"/>
                  </a:srgbClr>
                </a:solidFill>
                <a:latin typeface="Calibri Light" panose="020F0302020204030204" pitchFamily="34" charset="0"/>
                <a:cs typeface="Calibri Light" panose="020F0302020204030204" pitchFamily="34" charset="0"/>
              </a:rPr>
              <a:t>  (http://paulgraham.com/ds.html)</a:t>
            </a:r>
          </a:p>
        </p:txBody>
      </p:sp>
      <p:pic>
        <p:nvPicPr>
          <p:cNvPr id="9" name="Picture 4" descr="Favicon 192">
            <a:extLst>
              <a:ext uri="{FF2B5EF4-FFF2-40B4-BE49-F238E27FC236}">
                <a16:creationId xmlns:a16="http://schemas.microsoft.com/office/drawing/2014/main" id="{0FC5811E-0722-4EB1-A4CF-3DEF81D218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8557" y="106961"/>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Vicerrectoría de Investigación Desarrollo e Innovación | Universidad de  Santiago de Chile |">
            <a:extLst>
              <a:ext uri="{FF2B5EF4-FFF2-40B4-BE49-F238E27FC236}">
                <a16:creationId xmlns:a16="http://schemas.microsoft.com/office/drawing/2014/main" id="{753AB67D-C5E1-4163-9C1B-AE42658491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90522" y="36147"/>
            <a:ext cx="3379711" cy="76026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BF0DFE10-DD00-2035-EAE2-FBCA52883EDF}"/>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Recomendaciones de </a:t>
            </a:r>
            <a:r>
              <a:rPr lang="es-CL" sz="3600" b="1" dirty="0" err="1">
                <a:solidFill>
                  <a:srgbClr val="03396C"/>
                </a:solidFill>
              </a:rPr>
              <a:t>Go</a:t>
            </a:r>
            <a:r>
              <a:rPr lang="es-CL" sz="3600" b="1" dirty="0">
                <a:solidFill>
                  <a:srgbClr val="03396C"/>
                </a:solidFill>
              </a:rPr>
              <a:t> </a:t>
            </a:r>
            <a:r>
              <a:rPr lang="es-CL" sz="3600" b="1" dirty="0" err="1">
                <a:solidFill>
                  <a:srgbClr val="03396C"/>
                </a:solidFill>
              </a:rPr>
              <a:t>to</a:t>
            </a:r>
            <a:r>
              <a:rPr lang="es-CL" sz="3600" b="1" dirty="0">
                <a:solidFill>
                  <a:srgbClr val="03396C"/>
                </a:solidFill>
              </a:rPr>
              <a:t> Market</a:t>
            </a:r>
            <a:endParaRPr lang="es-419" sz="1600" b="1" dirty="0">
              <a:solidFill>
                <a:srgbClr val="03396C"/>
              </a:solidFill>
            </a:endParaRPr>
          </a:p>
        </p:txBody>
      </p:sp>
    </p:spTree>
    <p:extLst>
      <p:ext uri="{BB962C8B-B14F-4D97-AF65-F5344CB8AC3E}">
        <p14:creationId xmlns:p14="http://schemas.microsoft.com/office/powerpoint/2010/main" val="533509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uadroTexto 9"/>
          <p:cNvSpPr txBox="1"/>
          <p:nvPr/>
        </p:nvSpPr>
        <p:spPr>
          <a:xfrm>
            <a:off x="718212" y="237328"/>
            <a:ext cx="10828602"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3200" b="1" kern="0" dirty="0" err="1">
                <a:solidFill>
                  <a:srgbClr val="002060"/>
                </a:solidFill>
                <a:latin typeface="Franklin Gothic Medium" panose="020B0603020102020204" pitchFamily="34" charset="0"/>
                <a:cs typeface="Lucida Sans Unicode" panose="020B0602030504020204" pitchFamily="34" charset="0"/>
              </a:rPr>
              <a:t>Objetivos</a:t>
            </a:r>
            <a:r>
              <a:rPr lang="en-US" sz="3200" b="1" kern="0" dirty="0">
                <a:solidFill>
                  <a:srgbClr val="002060"/>
                </a:solidFill>
                <a:latin typeface="Franklin Gothic Medium" panose="020B0603020102020204" pitchFamily="34" charset="0"/>
                <a:cs typeface="Lucida Sans Unicode" panose="020B0602030504020204" pitchFamily="34" charset="0"/>
              </a:rPr>
              <a:t> del Taller</a:t>
            </a:r>
            <a:endParaRPr kumimoji="0" lang="en-US" sz="3200" b="1" i="0" u="none" strike="noStrike" kern="0" cap="none" spc="0" normalizeH="0" baseline="0" noProof="0" dirty="0">
              <a:ln>
                <a:noFill/>
              </a:ln>
              <a:solidFill>
                <a:srgbClr val="002060"/>
              </a:solidFill>
              <a:effectLst/>
              <a:uLnTx/>
              <a:uFillTx/>
              <a:latin typeface="Franklin Gothic Medium" panose="020B0603020102020204" pitchFamily="34" charset="0"/>
              <a:cs typeface="Lucida Sans Unicode" panose="020B0602030504020204" pitchFamily="34" charset="0"/>
            </a:endParaRPr>
          </a:p>
        </p:txBody>
      </p:sp>
      <p:sp>
        <p:nvSpPr>
          <p:cNvPr id="2" name="CuadroTexto 1"/>
          <p:cNvSpPr txBox="1"/>
          <p:nvPr/>
        </p:nvSpPr>
        <p:spPr>
          <a:xfrm>
            <a:off x="514349" y="1807517"/>
            <a:ext cx="9693953" cy="3108543"/>
          </a:xfrm>
          <a:prstGeom prst="rect">
            <a:avLst/>
          </a:prstGeom>
          <a:noFill/>
        </p:spPr>
        <p:txBody>
          <a:bodyPr wrap="square" rtlCol="0">
            <a:spAutoFit/>
          </a:bodyPr>
          <a:lstStyle/>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s-CL" sz="2800" kern="0" dirty="0">
                <a:solidFill>
                  <a:sysClr val="windowText" lastClr="000000"/>
                </a:solidFill>
                <a:latin typeface="Arial Nova Cond" panose="020B0506020202020204" pitchFamily="34" charset="0"/>
              </a:rPr>
              <a:t>Conceptos básicos de Propiedad Intelectual</a:t>
            </a:r>
          </a:p>
          <a:p>
            <a:pPr marL="514350" indent="-514350">
              <a:buFont typeface="+mj-lt"/>
              <a:buAutoNum type="arabicPeriod"/>
              <a:defRPr/>
            </a:pPr>
            <a:r>
              <a:rPr lang="es-CL" sz="2800" kern="0" dirty="0">
                <a:solidFill>
                  <a:sysClr val="windowText" lastClr="000000"/>
                </a:solidFill>
                <a:latin typeface="Arial Nova Cond" panose="020B0506020202020204" pitchFamily="34" charset="0"/>
              </a:rPr>
              <a:t>Modelos de PI (patente, licenciamiento, etc.)</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s-CL" sz="2800" kern="0" dirty="0">
                <a:solidFill>
                  <a:sysClr val="windowText" lastClr="000000"/>
                </a:solidFill>
                <a:latin typeface="Arial Nova Cond" panose="020B0506020202020204" pitchFamily="34" charset="0"/>
              </a:rPr>
              <a:t>Casos de éxito</a:t>
            </a:r>
            <a:endParaRPr kumimoji="0" lang="es-CL" sz="2800" b="0" i="0" u="none" strike="noStrike" kern="0" cap="none" spc="0" normalizeH="0" baseline="0" noProof="0" dirty="0">
              <a:ln>
                <a:noFill/>
              </a:ln>
              <a:solidFill>
                <a:sysClr val="windowText" lastClr="000000"/>
              </a:solidFill>
              <a:effectLst/>
              <a:uLnTx/>
              <a:uFillTx/>
              <a:latin typeface="Arial Nova Cond" panose="020B0506020202020204" pitchFamily="34" charset="0"/>
            </a:endParaRP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s-CL" sz="2800" kern="0" dirty="0">
                <a:solidFill>
                  <a:sysClr val="windowText" lastClr="000000"/>
                </a:solidFill>
                <a:latin typeface="Arial Nova Cond" panose="020B0506020202020204" pitchFamily="34" charset="0"/>
              </a:rPr>
              <a:t>Cadena de valor y actores clave</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s-CL" sz="2800" kern="0" dirty="0">
                <a:solidFill>
                  <a:sysClr val="windowText" lastClr="000000"/>
                </a:solidFill>
                <a:latin typeface="Arial Nova Cond" panose="020B0506020202020204" pitchFamily="34" charset="0"/>
              </a:rPr>
              <a:t>Estrategias de </a:t>
            </a:r>
            <a:r>
              <a:rPr lang="es-CL" sz="2800" kern="0" dirty="0" err="1">
                <a:solidFill>
                  <a:sysClr val="windowText" lastClr="000000"/>
                </a:solidFill>
                <a:latin typeface="Arial Nova Cond" panose="020B0506020202020204" pitchFamily="34" charset="0"/>
              </a:rPr>
              <a:t>Go</a:t>
            </a:r>
            <a:r>
              <a:rPr lang="es-CL" sz="2800" kern="0" dirty="0">
                <a:solidFill>
                  <a:sysClr val="windowText" lastClr="000000"/>
                </a:solidFill>
                <a:latin typeface="Arial Nova Cond" panose="020B0506020202020204" pitchFamily="34" charset="0"/>
              </a:rPr>
              <a:t> </a:t>
            </a:r>
            <a:r>
              <a:rPr lang="es-CL" sz="2800" kern="0" dirty="0" err="1">
                <a:solidFill>
                  <a:sysClr val="windowText" lastClr="000000"/>
                </a:solidFill>
                <a:latin typeface="Arial Nova Cond" panose="020B0506020202020204" pitchFamily="34" charset="0"/>
              </a:rPr>
              <a:t>to</a:t>
            </a:r>
            <a:r>
              <a:rPr lang="es-CL" sz="2800" kern="0" dirty="0">
                <a:solidFill>
                  <a:sysClr val="windowText" lastClr="000000"/>
                </a:solidFill>
                <a:latin typeface="Arial Nova Cond" panose="020B0506020202020204" pitchFamily="34" charset="0"/>
              </a:rPr>
              <a:t> Market</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r>
              <a:rPr lang="es-CL" sz="2800" kern="0" dirty="0">
                <a:solidFill>
                  <a:sysClr val="windowText" lastClr="000000"/>
                </a:solidFill>
                <a:latin typeface="Arial Nova Cond" panose="020B0506020202020204" pitchFamily="34" charset="0"/>
              </a:rPr>
              <a:t>Métricas clave, segmentación y propuesta de valor</a:t>
            </a:r>
          </a:p>
          <a:p>
            <a:pPr marL="514350" marR="0" lvl="0" indent="-514350" defTabSz="914400" eaLnBrk="1" fontAlgn="auto" latinLnBrk="0" hangingPunct="1">
              <a:lnSpc>
                <a:spcPct val="100000"/>
              </a:lnSpc>
              <a:spcBef>
                <a:spcPts val="0"/>
              </a:spcBef>
              <a:spcAft>
                <a:spcPts val="0"/>
              </a:spcAft>
              <a:buClrTx/>
              <a:buSzTx/>
              <a:buFont typeface="+mj-lt"/>
              <a:buAutoNum type="arabicPeriod"/>
              <a:tabLst/>
              <a:defRPr/>
            </a:pPr>
            <a:endParaRPr kumimoji="0" lang="es-CL" sz="2800" b="0" i="0" u="none" strike="noStrike" kern="0" cap="none" spc="0" normalizeH="0" baseline="0" noProof="0" dirty="0">
              <a:ln>
                <a:noFill/>
              </a:ln>
              <a:solidFill>
                <a:sysClr val="windowText" lastClr="000000"/>
              </a:solidFill>
              <a:effectLst/>
              <a:uLnTx/>
              <a:uFillTx/>
              <a:latin typeface="Arial Nova Cond" panose="020B0506020202020204" pitchFamily="34" charset="0"/>
            </a:endParaRPr>
          </a:p>
        </p:txBody>
      </p:sp>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8262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967F9E3B-6350-4E8C-B839-B30FB8FDC063}"/>
              </a:ext>
            </a:extLst>
          </p:cNvPr>
          <p:cNvSpPr/>
          <p:nvPr/>
        </p:nvSpPr>
        <p:spPr>
          <a:xfrm>
            <a:off x="1200884" y="2851412"/>
            <a:ext cx="1086997" cy="1008475"/>
          </a:xfrm>
          <a:prstGeom prst="ellipse">
            <a:avLst/>
          </a:prstGeom>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200" b="1" dirty="0"/>
              <a:t>7</a:t>
            </a:r>
          </a:p>
        </p:txBody>
      </p:sp>
      <p:sp>
        <p:nvSpPr>
          <p:cNvPr id="15" name="CuadroTexto 14">
            <a:extLst>
              <a:ext uri="{FF2B5EF4-FFF2-40B4-BE49-F238E27FC236}">
                <a16:creationId xmlns:a16="http://schemas.microsoft.com/office/drawing/2014/main" id="{D18E7456-61FE-44AA-96C3-66B7DB669931}"/>
              </a:ext>
            </a:extLst>
          </p:cNvPr>
          <p:cNvSpPr txBox="1"/>
          <p:nvPr/>
        </p:nvSpPr>
        <p:spPr>
          <a:xfrm>
            <a:off x="2624470" y="2505669"/>
            <a:ext cx="6943061" cy="2308324"/>
          </a:xfrm>
          <a:prstGeom prst="rect">
            <a:avLst/>
          </a:prstGeom>
          <a:noFill/>
        </p:spPr>
        <p:txBody>
          <a:bodyPr wrap="square" rtlCol="0">
            <a:spAutoFit/>
          </a:bodyPr>
          <a:lstStyle/>
          <a:p>
            <a:pPr algn="ctr" defTabSz="685783"/>
            <a:r>
              <a:rPr lang="es-CL" sz="2400" dirty="0">
                <a:solidFill>
                  <a:prstClr val="black"/>
                </a:solidFill>
                <a:latin typeface="Arial Nova Cond" panose="020B0506020202020204" pitchFamily="34" charset="0"/>
              </a:rPr>
              <a:t>Tener un </a:t>
            </a:r>
            <a:r>
              <a:rPr lang="es-CL" sz="2400" dirty="0" err="1">
                <a:solidFill>
                  <a:prstClr val="black"/>
                </a:solidFill>
                <a:latin typeface="Arial Nova Cond" panose="020B0506020202020204" pitchFamily="34" charset="0"/>
              </a:rPr>
              <a:t>roadmap</a:t>
            </a:r>
            <a:r>
              <a:rPr lang="es-CL" sz="2400" dirty="0">
                <a:solidFill>
                  <a:prstClr val="black"/>
                </a:solidFill>
                <a:latin typeface="Arial Nova Cond" panose="020B0506020202020204" pitchFamily="34" charset="0"/>
              </a:rPr>
              <a:t> de financiamiento realista y muy creativo: ingresos (servicios), pagos por adelantado, proyectos de I+D, subsidios. Ser experto en los fondos de financiamiento.</a:t>
            </a:r>
          </a:p>
          <a:p>
            <a:pPr algn="ctr" defTabSz="685783"/>
            <a:endParaRPr lang="es-CL" sz="2400" dirty="0">
              <a:solidFill>
                <a:prstClr val="black"/>
              </a:solidFill>
              <a:latin typeface="Arial Nova Cond" panose="020B0506020202020204" pitchFamily="34" charset="0"/>
            </a:endParaRPr>
          </a:p>
          <a:p>
            <a:pPr algn="ctr" defTabSz="685783"/>
            <a:r>
              <a:rPr lang="es-CL" sz="2400" dirty="0" err="1">
                <a:solidFill>
                  <a:prstClr val="black"/>
                </a:solidFill>
                <a:latin typeface="Arial Nova Cond" panose="020B0506020202020204" pitchFamily="34" charset="0"/>
              </a:rPr>
              <a:t>P.e</a:t>
            </a:r>
            <a:r>
              <a:rPr lang="es-CL" sz="2400" dirty="0">
                <a:solidFill>
                  <a:prstClr val="black"/>
                </a:solidFill>
                <a:latin typeface="Arial Nova Cond" panose="020B0506020202020204" pitchFamily="34" charset="0"/>
              </a:rPr>
              <a:t>. </a:t>
            </a:r>
            <a:r>
              <a:rPr lang="es-CL" sz="2400" dirty="0" err="1">
                <a:solidFill>
                  <a:prstClr val="black"/>
                </a:solidFill>
                <a:latin typeface="Arial Nova Cond" panose="020B0506020202020204" pitchFamily="34" charset="0"/>
              </a:rPr>
              <a:t>ActivaQ</a:t>
            </a:r>
            <a:endParaRPr lang="es-CL" sz="2400" dirty="0">
              <a:solidFill>
                <a:prstClr val="black"/>
              </a:solidFill>
              <a:latin typeface="Arial Nova Cond" panose="020B0506020202020204" pitchFamily="34" charset="0"/>
            </a:endParaRPr>
          </a:p>
        </p:txBody>
      </p:sp>
      <p:sp>
        <p:nvSpPr>
          <p:cNvPr id="9" name="CuadroTexto 8">
            <a:extLst>
              <a:ext uri="{FF2B5EF4-FFF2-40B4-BE49-F238E27FC236}">
                <a16:creationId xmlns:a16="http://schemas.microsoft.com/office/drawing/2014/main" id="{B0C59048-D6A3-49D7-A0F4-C4F17DE0A489}"/>
              </a:ext>
            </a:extLst>
          </p:cNvPr>
          <p:cNvSpPr txBox="1"/>
          <p:nvPr/>
        </p:nvSpPr>
        <p:spPr>
          <a:xfrm flipH="1">
            <a:off x="0" y="6502360"/>
            <a:ext cx="6943063" cy="276999"/>
          </a:xfrm>
          <a:prstGeom prst="rect">
            <a:avLst/>
          </a:prstGeom>
          <a:noFill/>
        </p:spPr>
        <p:txBody>
          <a:bodyPr wrap="square" rtlCol="0">
            <a:spAutoFit/>
          </a:bodyPr>
          <a:lstStyle/>
          <a:p>
            <a:pPr defTabSz="914377"/>
            <a:r>
              <a:rPr lang="es-CL" sz="1200" dirty="0">
                <a:solidFill>
                  <a:srgbClr val="E7E6E6">
                    <a:lumMod val="50000"/>
                  </a:srgbClr>
                </a:solidFill>
                <a:latin typeface="Calibri Light" panose="020F0302020204030204" pitchFamily="34" charset="0"/>
                <a:cs typeface="Calibri Light" panose="020F0302020204030204" pitchFamily="34" charset="0"/>
              </a:rPr>
              <a:t>Fuente: </a:t>
            </a:r>
            <a:r>
              <a:rPr lang="es-MX" sz="1200" dirty="0">
                <a:solidFill>
                  <a:srgbClr val="E7E6E6">
                    <a:lumMod val="50000"/>
                  </a:srgbClr>
                </a:solidFill>
                <a:latin typeface="Calibri Light" panose="020F0302020204030204" pitchFamily="34" charset="0"/>
                <a:cs typeface="Calibri Light" panose="020F0302020204030204" pitchFamily="34" charset="0"/>
              </a:rPr>
              <a:t>Adaptado de Paul Graham, Y-</a:t>
            </a:r>
            <a:r>
              <a:rPr lang="es-MX" sz="1200" dirty="0" err="1">
                <a:solidFill>
                  <a:srgbClr val="E7E6E6">
                    <a:lumMod val="50000"/>
                  </a:srgbClr>
                </a:solidFill>
                <a:latin typeface="Calibri Light" panose="020F0302020204030204" pitchFamily="34" charset="0"/>
                <a:cs typeface="Calibri Light" panose="020F0302020204030204" pitchFamily="34" charset="0"/>
              </a:rPr>
              <a:t>Combinator</a:t>
            </a:r>
            <a:r>
              <a:rPr lang="es-MX" sz="1200" dirty="0">
                <a:solidFill>
                  <a:srgbClr val="E7E6E6">
                    <a:lumMod val="50000"/>
                  </a:srgbClr>
                </a:solidFill>
                <a:latin typeface="Calibri Light" panose="020F0302020204030204" pitchFamily="34" charset="0"/>
                <a:cs typeface="Calibri Light" panose="020F0302020204030204" pitchFamily="34" charset="0"/>
              </a:rPr>
              <a:t>  (http://paulgraham.com/ds.html)</a:t>
            </a:r>
          </a:p>
        </p:txBody>
      </p:sp>
      <p:pic>
        <p:nvPicPr>
          <p:cNvPr id="12" name="Picture 4" descr="Favicon 192">
            <a:extLst>
              <a:ext uri="{FF2B5EF4-FFF2-40B4-BE49-F238E27FC236}">
                <a16:creationId xmlns:a16="http://schemas.microsoft.com/office/drawing/2014/main" id="{EA696B1E-93BB-463A-88DA-F1E9A1E0F63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1080" y="333599"/>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Vicerrectoría de Investigación Desarrollo e Innovación | Universidad de  Santiago de Chile |">
            <a:extLst>
              <a:ext uri="{FF2B5EF4-FFF2-40B4-BE49-F238E27FC236}">
                <a16:creationId xmlns:a16="http://schemas.microsoft.com/office/drawing/2014/main" id="{DCDCF270-C521-4961-AB1A-B7DCD47AB8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43045" y="262785"/>
            <a:ext cx="3379711" cy="760263"/>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C567D0B5-09ED-A879-225B-6F2846E9E298}"/>
              </a:ext>
            </a:extLst>
          </p:cNvPr>
          <p:cNvSpPr txBox="1"/>
          <p:nvPr/>
        </p:nvSpPr>
        <p:spPr>
          <a:xfrm>
            <a:off x="-1" y="78641"/>
            <a:ext cx="7964130" cy="646331"/>
          </a:xfrm>
          <a:prstGeom prst="rect">
            <a:avLst/>
          </a:prstGeom>
          <a:noFill/>
        </p:spPr>
        <p:txBody>
          <a:bodyPr wrap="square" rtlCol="0">
            <a:spAutoFit/>
          </a:bodyPr>
          <a:lstStyle/>
          <a:p>
            <a:r>
              <a:rPr lang="es-CL" sz="3600" b="1" dirty="0">
                <a:solidFill>
                  <a:srgbClr val="03396C"/>
                </a:solidFill>
              </a:rPr>
              <a:t>Recomendaciones de </a:t>
            </a:r>
            <a:r>
              <a:rPr lang="es-CL" sz="3600" b="1" dirty="0" err="1">
                <a:solidFill>
                  <a:srgbClr val="03396C"/>
                </a:solidFill>
              </a:rPr>
              <a:t>Go</a:t>
            </a:r>
            <a:r>
              <a:rPr lang="es-CL" sz="3600" b="1" dirty="0">
                <a:solidFill>
                  <a:srgbClr val="03396C"/>
                </a:solidFill>
              </a:rPr>
              <a:t> </a:t>
            </a:r>
            <a:r>
              <a:rPr lang="es-CL" sz="3600" b="1" dirty="0" err="1">
                <a:solidFill>
                  <a:srgbClr val="03396C"/>
                </a:solidFill>
              </a:rPr>
              <a:t>to</a:t>
            </a:r>
            <a:r>
              <a:rPr lang="es-CL" sz="3600" b="1" dirty="0">
                <a:solidFill>
                  <a:srgbClr val="03396C"/>
                </a:solidFill>
              </a:rPr>
              <a:t> Market</a:t>
            </a:r>
            <a:endParaRPr lang="es-419" sz="1600" b="1" dirty="0">
              <a:solidFill>
                <a:srgbClr val="03396C"/>
              </a:solidFill>
            </a:endParaRPr>
          </a:p>
        </p:txBody>
      </p:sp>
    </p:spTree>
    <p:extLst>
      <p:ext uri="{BB962C8B-B14F-4D97-AF65-F5344CB8AC3E}">
        <p14:creationId xmlns:p14="http://schemas.microsoft.com/office/powerpoint/2010/main" val="913942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74337"/>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3B949E9-F658-4ADC-8800-6E2B922BCB42}"/>
              </a:ext>
            </a:extLst>
          </p:cNvPr>
          <p:cNvSpPr txBox="1"/>
          <p:nvPr/>
        </p:nvSpPr>
        <p:spPr>
          <a:xfrm>
            <a:off x="2279074" y="4701314"/>
            <a:ext cx="7633855" cy="1754326"/>
          </a:xfrm>
          <a:prstGeom prst="rect">
            <a:avLst/>
          </a:prstGeom>
          <a:noFill/>
        </p:spPr>
        <p:txBody>
          <a:bodyPr wrap="square" rtlCol="0">
            <a:spAutoFit/>
          </a:bodyPr>
          <a:lstStyle/>
          <a:p>
            <a:pPr algn="ctr" defTabSz="914377"/>
            <a:r>
              <a:rPr lang="es-CL" sz="3600" dirty="0">
                <a:solidFill>
                  <a:prstClr val="white"/>
                </a:solidFill>
                <a:latin typeface="Arial Black" panose="020B0A04020102020204" pitchFamily="34" charset="0"/>
              </a:rPr>
              <a:t>¿Cómo me voy?</a:t>
            </a:r>
          </a:p>
          <a:p>
            <a:pPr algn="ctr" defTabSz="914377"/>
            <a:endParaRPr lang="es-CL" sz="3600" dirty="0">
              <a:solidFill>
                <a:prstClr val="white"/>
              </a:solidFill>
              <a:latin typeface="Arial Black" panose="020B0A04020102020204" pitchFamily="34" charset="0"/>
            </a:endParaRPr>
          </a:p>
          <a:p>
            <a:pPr algn="ctr" defTabSz="914377"/>
            <a:r>
              <a:rPr lang="es-CL" sz="3600" dirty="0">
                <a:solidFill>
                  <a:prstClr val="white"/>
                </a:solidFill>
                <a:latin typeface="Arial Black" panose="020B0A04020102020204" pitchFamily="34" charset="0"/>
              </a:rPr>
              <a:t>¿Qué aprendí hoy?</a:t>
            </a:r>
          </a:p>
        </p:txBody>
      </p:sp>
    </p:spTree>
    <p:extLst>
      <p:ext uri="{BB962C8B-B14F-4D97-AF65-F5344CB8AC3E}">
        <p14:creationId xmlns:p14="http://schemas.microsoft.com/office/powerpoint/2010/main" val="3310244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99FFBBE0-ADD6-6FE3-50D8-6B017EB3EB02}"/>
              </a:ext>
            </a:extLst>
          </p:cNvPr>
          <p:cNvSpPr txBox="1"/>
          <p:nvPr/>
        </p:nvSpPr>
        <p:spPr>
          <a:xfrm>
            <a:off x="-1" y="78641"/>
            <a:ext cx="8450827" cy="584775"/>
          </a:xfrm>
          <a:prstGeom prst="rect">
            <a:avLst/>
          </a:prstGeom>
          <a:noFill/>
        </p:spPr>
        <p:txBody>
          <a:bodyPr wrap="square" rtlCol="0">
            <a:spAutoFit/>
          </a:bodyPr>
          <a:lstStyle/>
          <a:p>
            <a:r>
              <a:rPr lang="es-CL" sz="3200" b="1" dirty="0">
                <a:solidFill>
                  <a:srgbClr val="03396C"/>
                </a:solidFill>
              </a:rPr>
              <a:t>Conceptos básicos de propiedad intelectual </a:t>
            </a:r>
            <a:endParaRPr lang="es-419" sz="1400" b="1" dirty="0">
              <a:solidFill>
                <a:srgbClr val="03396C"/>
              </a:solidFill>
            </a:endParaRPr>
          </a:p>
        </p:txBody>
      </p:sp>
      <p:sp>
        <p:nvSpPr>
          <p:cNvPr id="2" name="Google Shape;231;p2">
            <a:extLst>
              <a:ext uri="{FF2B5EF4-FFF2-40B4-BE49-F238E27FC236}">
                <a16:creationId xmlns:a16="http://schemas.microsoft.com/office/drawing/2014/main" id="{FC78E186-A3A0-436C-9902-4D05F4913768}"/>
              </a:ext>
            </a:extLst>
          </p:cNvPr>
          <p:cNvSpPr txBox="1"/>
          <p:nvPr/>
        </p:nvSpPr>
        <p:spPr>
          <a:xfrm>
            <a:off x="2630493" y="2828856"/>
            <a:ext cx="6931013" cy="1200288"/>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None/>
            </a:pPr>
            <a:r>
              <a:rPr lang="es-CL" sz="3600" b="1" i="0" u="none" strike="noStrike" cap="none" dirty="0">
                <a:solidFill>
                  <a:srgbClr val="44546A"/>
                </a:solidFill>
                <a:latin typeface="Lucida Sans"/>
                <a:ea typeface="Lucida Sans"/>
                <a:cs typeface="Lucida Sans"/>
                <a:sym typeface="Lucida Sans"/>
              </a:rPr>
              <a:t>¿Cuál es la diferencia entre </a:t>
            </a:r>
          </a:p>
          <a:p>
            <a:pPr marL="0" marR="0" lvl="0" indent="0" algn="ctr" rtl="0">
              <a:lnSpc>
                <a:spcPct val="100000"/>
              </a:lnSpc>
              <a:spcBef>
                <a:spcPts val="0"/>
              </a:spcBef>
              <a:spcAft>
                <a:spcPts val="0"/>
              </a:spcAft>
              <a:buNone/>
            </a:pPr>
            <a:r>
              <a:rPr lang="es-CL" sz="3600" b="1" i="0" u="none" strike="noStrike" cap="none" dirty="0">
                <a:solidFill>
                  <a:srgbClr val="44546A"/>
                </a:solidFill>
                <a:latin typeface="Lucida Sans"/>
                <a:ea typeface="Lucida Sans"/>
                <a:cs typeface="Lucida Sans"/>
                <a:sym typeface="Lucida Sans"/>
              </a:rPr>
              <a:t>Invención / </a:t>
            </a:r>
            <a:r>
              <a:rPr lang="es-CL" sz="3600" b="1" i="0" u="none" strike="noStrike" cap="none" dirty="0">
                <a:solidFill>
                  <a:schemeClr val="accent5"/>
                </a:solidFill>
                <a:latin typeface="Lucida Sans"/>
                <a:ea typeface="Lucida Sans"/>
                <a:cs typeface="Lucida Sans"/>
                <a:sym typeface="Lucida Sans"/>
              </a:rPr>
              <a:t>Innovación</a:t>
            </a:r>
            <a:r>
              <a:rPr lang="es-CL" sz="3600" b="1" i="0" u="none" strike="noStrike" cap="none" dirty="0">
                <a:solidFill>
                  <a:srgbClr val="44546A"/>
                </a:solidFill>
                <a:latin typeface="Lucida Sans"/>
                <a:ea typeface="Lucida Sans"/>
                <a:cs typeface="Lucida Sans"/>
                <a:sym typeface="Lucida Sans"/>
              </a:rPr>
              <a:t>?</a:t>
            </a:r>
            <a:endParaRPr sz="2000" dirty="0"/>
          </a:p>
        </p:txBody>
      </p:sp>
    </p:spTree>
    <p:extLst>
      <p:ext uri="{BB962C8B-B14F-4D97-AF65-F5344CB8AC3E}">
        <p14:creationId xmlns:p14="http://schemas.microsoft.com/office/powerpoint/2010/main" val="4265289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D31B6AE7-9F2B-F394-EF91-0D9B9C2337BA}"/>
              </a:ext>
            </a:extLst>
          </p:cNvPr>
          <p:cNvPicPr>
            <a:picLocks noChangeAspect="1"/>
          </p:cNvPicPr>
          <p:nvPr/>
        </p:nvPicPr>
        <p:blipFill>
          <a:blip r:embed="rId5"/>
          <a:stretch>
            <a:fillRect/>
          </a:stretch>
        </p:blipFill>
        <p:spPr>
          <a:xfrm>
            <a:off x="-184610" y="-109411"/>
            <a:ext cx="12376610" cy="7183979"/>
          </a:xfrm>
          <a:prstGeom prst="rect">
            <a:avLst/>
          </a:prstGeom>
        </p:spPr>
      </p:pic>
    </p:spTree>
    <p:extLst>
      <p:ext uri="{BB962C8B-B14F-4D97-AF65-F5344CB8AC3E}">
        <p14:creationId xmlns:p14="http://schemas.microsoft.com/office/powerpoint/2010/main" val="388139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11" name="Imagen 10">
            <a:extLst>
              <a:ext uri="{FF2B5EF4-FFF2-40B4-BE49-F238E27FC236}">
                <a16:creationId xmlns:a16="http://schemas.microsoft.com/office/drawing/2014/main" id="{8C19CBCF-EFFE-C14B-C6B7-5DEE1894FBBE}"/>
              </a:ext>
            </a:extLst>
          </p:cNvPr>
          <p:cNvPicPr>
            <a:picLocks noChangeAspect="1"/>
          </p:cNvPicPr>
          <p:nvPr/>
        </p:nvPicPr>
        <p:blipFill>
          <a:blip r:embed="rId5"/>
          <a:stretch>
            <a:fillRect/>
          </a:stretch>
        </p:blipFill>
        <p:spPr>
          <a:xfrm>
            <a:off x="0" y="0"/>
            <a:ext cx="12260589" cy="6891899"/>
          </a:xfrm>
          <a:prstGeom prst="rect">
            <a:avLst/>
          </a:prstGeom>
        </p:spPr>
      </p:pic>
    </p:spTree>
    <p:extLst>
      <p:ext uri="{BB962C8B-B14F-4D97-AF65-F5344CB8AC3E}">
        <p14:creationId xmlns:p14="http://schemas.microsoft.com/office/powerpoint/2010/main" val="285847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icerrectoría de Investigación Desarrollo e Innovación | Universidad de  Santiago de Chile |">
            <a:extLst>
              <a:ext uri="{FF2B5EF4-FFF2-40B4-BE49-F238E27FC236}">
                <a16:creationId xmlns:a16="http://schemas.microsoft.com/office/drawing/2014/main" id="{D6ACD808-7023-E260-D2D4-99946EB188FB}"/>
              </a:ext>
            </a:extLst>
          </p:cNvPr>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9067800" y="208964"/>
            <a:ext cx="2725683" cy="61313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Favicon 192">
            <a:extLst>
              <a:ext uri="{FF2B5EF4-FFF2-40B4-BE49-F238E27FC236}">
                <a16:creationId xmlns:a16="http://schemas.microsoft.com/office/drawing/2014/main" id="{08B8E7B7-DBE8-DD6C-04FF-B778E2B7CEE7}"/>
              </a:ext>
            </a:extLst>
          </p:cNvPr>
          <p:cNvPicPr>
            <a:picLocks noChangeAspect="1" noChangeArrowheads="1"/>
          </p:cNvPicPr>
          <p:nvPr/>
        </p:nvPicPr>
        <p:blipFill>
          <a:blip r:embed="rId4" cstate="email">
            <a:duotone>
              <a:prstClr val="black"/>
              <a:schemeClr val="accent5">
                <a:tint val="45000"/>
                <a:satMod val="400000"/>
              </a:schemeClr>
            </a:duotone>
            <a:extLst>
              <a:ext uri="{28A0092B-C50C-407E-A947-70E740481C1C}">
                <a14:useLocalDpi xmlns:a14="http://schemas.microsoft.com/office/drawing/2010/main"/>
              </a:ext>
            </a:extLst>
          </a:blip>
          <a:srcRect/>
          <a:stretch>
            <a:fillRect/>
          </a:stretch>
        </p:blipFill>
        <p:spPr bwMode="auto">
          <a:xfrm>
            <a:off x="8087476" y="132655"/>
            <a:ext cx="689448" cy="68944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n 6">
            <a:extLst>
              <a:ext uri="{FF2B5EF4-FFF2-40B4-BE49-F238E27FC236}">
                <a16:creationId xmlns:a16="http://schemas.microsoft.com/office/drawing/2014/main" id="{37688AEF-AB00-02F0-A43E-A82C73CA25F8}"/>
              </a:ext>
            </a:extLst>
          </p:cNvPr>
          <p:cNvPicPr>
            <a:picLocks noChangeAspect="1"/>
          </p:cNvPicPr>
          <p:nvPr/>
        </p:nvPicPr>
        <p:blipFill>
          <a:blip r:embed="rId5"/>
          <a:stretch>
            <a:fillRect/>
          </a:stretch>
        </p:blipFill>
        <p:spPr>
          <a:xfrm>
            <a:off x="1735367" y="1471808"/>
            <a:ext cx="8721265" cy="4728103"/>
          </a:xfrm>
          <a:prstGeom prst="rect">
            <a:avLst/>
          </a:prstGeom>
        </p:spPr>
      </p:pic>
      <p:sp>
        <p:nvSpPr>
          <p:cNvPr id="8" name="CuadroTexto 7">
            <a:extLst>
              <a:ext uri="{FF2B5EF4-FFF2-40B4-BE49-F238E27FC236}">
                <a16:creationId xmlns:a16="http://schemas.microsoft.com/office/drawing/2014/main" id="{67B71600-5D73-F780-91C6-26C13D931A70}"/>
              </a:ext>
            </a:extLst>
          </p:cNvPr>
          <p:cNvSpPr txBox="1"/>
          <p:nvPr/>
        </p:nvSpPr>
        <p:spPr>
          <a:xfrm>
            <a:off x="-1" y="78641"/>
            <a:ext cx="8450827" cy="584775"/>
          </a:xfrm>
          <a:prstGeom prst="rect">
            <a:avLst/>
          </a:prstGeom>
          <a:noFill/>
        </p:spPr>
        <p:txBody>
          <a:bodyPr wrap="square" rtlCol="0">
            <a:spAutoFit/>
          </a:bodyPr>
          <a:lstStyle/>
          <a:p>
            <a:r>
              <a:rPr lang="es-CL" sz="3200" b="1" dirty="0">
                <a:solidFill>
                  <a:srgbClr val="03396C"/>
                </a:solidFill>
              </a:rPr>
              <a:t>Conceptos básicos de propiedad intelectual </a:t>
            </a:r>
            <a:endParaRPr lang="es-419" sz="1400" b="1" dirty="0">
              <a:solidFill>
                <a:srgbClr val="03396C"/>
              </a:solidFill>
            </a:endParaRPr>
          </a:p>
        </p:txBody>
      </p:sp>
    </p:spTree>
    <p:extLst>
      <p:ext uri="{BB962C8B-B14F-4D97-AF65-F5344CB8AC3E}">
        <p14:creationId xmlns:p14="http://schemas.microsoft.com/office/powerpoint/2010/main" val="28264836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25711</TotalTime>
  <Words>2175</Words>
  <Application>Microsoft Office PowerPoint</Application>
  <PresentationFormat>Panorámica</PresentationFormat>
  <Paragraphs>318</Paragraphs>
  <Slides>51</Slides>
  <Notes>42</Notes>
  <HiddenSlides>0</HiddenSlides>
  <MMClips>0</MMClips>
  <ScaleCrop>false</ScaleCrop>
  <HeadingPairs>
    <vt:vector size="6" baseType="variant">
      <vt:variant>
        <vt:lpstr>Fuentes usadas</vt:lpstr>
      </vt:variant>
      <vt:variant>
        <vt:i4>13</vt:i4>
      </vt:variant>
      <vt:variant>
        <vt:lpstr>Tema</vt:lpstr>
      </vt:variant>
      <vt:variant>
        <vt:i4>2</vt:i4>
      </vt:variant>
      <vt:variant>
        <vt:lpstr>Títulos de diapositiva</vt:lpstr>
      </vt:variant>
      <vt:variant>
        <vt:i4>51</vt:i4>
      </vt:variant>
    </vt:vector>
  </HeadingPairs>
  <TitlesOfParts>
    <vt:vector size="66" baseType="lpstr">
      <vt:lpstr>Arial</vt:lpstr>
      <vt:lpstr>Arial Black</vt:lpstr>
      <vt:lpstr>Arial Nova</vt:lpstr>
      <vt:lpstr>Arial Nova Cond</vt:lpstr>
      <vt:lpstr>Calibri</vt:lpstr>
      <vt:lpstr>Calibri Light</vt:lpstr>
      <vt:lpstr>Franklin Gothic Demi</vt:lpstr>
      <vt:lpstr>Franklin Gothic Medium</vt:lpstr>
      <vt:lpstr>HP Simplified</vt:lpstr>
      <vt:lpstr>Lucida Sans</vt:lpstr>
      <vt:lpstr>Lucida Sans Unicode</vt:lpstr>
      <vt:lpstr>Merriweather</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Bustamante</dc:creator>
  <cp:lastModifiedBy>Paola Armijo</cp:lastModifiedBy>
  <cp:revision>90</cp:revision>
  <dcterms:created xsi:type="dcterms:W3CDTF">2020-09-22T11:24:20Z</dcterms:created>
  <dcterms:modified xsi:type="dcterms:W3CDTF">2022-10-13T19:10:43Z</dcterms:modified>
</cp:coreProperties>
</file>