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1756" r:id="rId2"/>
    <p:sldId id="1759" r:id="rId3"/>
    <p:sldId id="1758" r:id="rId4"/>
    <p:sldId id="1760" r:id="rId5"/>
    <p:sldId id="1761" r:id="rId6"/>
  </p:sldIdLst>
  <p:sldSz cx="9144000" cy="6858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9112EE-889E-44F2-B03A-1136BFB6F8FB}" v="4" dt="2023-10-05T15:11:26.9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16773C1-B414-4A77-93BE-BF141C650A6B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6F90F77-06BF-4D66-BAA7-54C0D27A14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613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57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556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111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79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524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04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006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15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795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17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901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20095-191C-4DAE-9D04-7732C2F5E215}" type="datetimeFigureOut">
              <a:rPr lang="es-CL" smtClean="0"/>
              <a:t>06-10-2023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682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5D39B7BE-904C-420C-AC5B-DD70B193EA99}"/>
              </a:ext>
            </a:extLst>
          </p:cNvPr>
          <p:cNvGrpSpPr/>
          <p:nvPr/>
        </p:nvGrpSpPr>
        <p:grpSpPr>
          <a:xfrm>
            <a:off x="4768144" y="180780"/>
            <a:ext cx="4073185" cy="557852"/>
            <a:chOff x="8201385" y="5276462"/>
            <a:chExt cx="10787760" cy="1477462"/>
          </a:xfrm>
        </p:grpSpPr>
        <p:sp>
          <p:nvSpPr>
            <p:cNvPr id="9" name="Arrow: Right 16">
              <a:extLst>
                <a:ext uri="{FF2B5EF4-FFF2-40B4-BE49-F238E27FC236}">
                  <a16:creationId xmlns:a16="http://schemas.microsoft.com/office/drawing/2014/main" id="{A59A7DC1-F173-4D34-B856-531A87A29D4C}"/>
                </a:ext>
              </a:extLst>
            </p:cNvPr>
            <p:cNvSpPr/>
            <p:nvPr/>
          </p:nvSpPr>
          <p:spPr>
            <a:xfrm>
              <a:off x="9602521" y="5809439"/>
              <a:ext cx="9386624" cy="455157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Diamond 22">
              <a:extLst>
                <a:ext uri="{FF2B5EF4-FFF2-40B4-BE49-F238E27FC236}">
                  <a16:creationId xmlns:a16="http://schemas.microsoft.com/office/drawing/2014/main" id="{3F2A870C-E07D-4564-B34D-06F219608DFA}"/>
                </a:ext>
              </a:extLst>
            </p:cNvPr>
            <p:cNvSpPr/>
            <p:nvPr/>
          </p:nvSpPr>
          <p:spPr>
            <a:xfrm>
              <a:off x="16810975" y="5287146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Diamond 21">
              <a:extLst>
                <a:ext uri="{FF2B5EF4-FFF2-40B4-BE49-F238E27FC236}">
                  <a16:creationId xmlns:a16="http://schemas.microsoft.com/office/drawing/2014/main" id="{E0CC697C-654A-4D9E-BB6E-5C4E131BFAB4}"/>
                </a:ext>
              </a:extLst>
            </p:cNvPr>
            <p:cNvSpPr/>
            <p:nvPr/>
          </p:nvSpPr>
          <p:spPr>
            <a:xfrm>
              <a:off x="14746831" y="5317640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Diamond 20">
              <a:extLst>
                <a:ext uri="{FF2B5EF4-FFF2-40B4-BE49-F238E27FC236}">
                  <a16:creationId xmlns:a16="http://schemas.microsoft.com/office/drawing/2014/main" id="{A6A2B763-0072-41BF-A1B5-1F4F35D2F0AE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Diamond 3">
              <a:extLst>
                <a:ext uri="{FF2B5EF4-FFF2-40B4-BE49-F238E27FC236}">
                  <a16:creationId xmlns:a16="http://schemas.microsoft.com/office/drawing/2014/main" id="{C6EFCEED-3DE5-423F-90BD-86C45ECBF4BF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20A6386F-B514-4893-8388-BFC676D38E77}"/>
                </a:ext>
              </a:extLst>
            </p:cNvPr>
            <p:cNvGrpSpPr/>
            <p:nvPr/>
          </p:nvGrpSpPr>
          <p:grpSpPr>
            <a:xfrm>
              <a:off x="8201385" y="5299440"/>
              <a:ext cx="1491916" cy="1414913"/>
              <a:chOff x="1284497" y="142721"/>
              <a:chExt cx="1491916" cy="1414913"/>
            </a:xfrm>
          </p:grpSpPr>
          <p:sp>
            <p:nvSpPr>
              <p:cNvPr id="19" name="Oval 4">
                <a:extLst>
                  <a:ext uri="{FF2B5EF4-FFF2-40B4-BE49-F238E27FC236}">
                    <a16:creationId xmlns:a16="http://schemas.microsoft.com/office/drawing/2014/main" id="{2368F09A-621B-409E-9586-DDE99CB1306A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CL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" name="TextBox 5">
                <a:extLst>
                  <a:ext uri="{FF2B5EF4-FFF2-40B4-BE49-F238E27FC236}">
                    <a16:creationId xmlns:a16="http://schemas.microsoft.com/office/drawing/2014/main" id="{7780013F-6B8F-491E-A4C8-21F837FA2154}"/>
                  </a:ext>
                </a:extLst>
              </p:cNvPr>
              <p:cNvSpPr txBox="1"/>
              <p:nvPr/>
            </p:nvSpPr>
            <p:spPr>
              <a:xfrm>
                <a:off x="1310415" y="481663"/>
                <a:ext cx="1440083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ENFOCAR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5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Recursos</a:t>
                </a:r>
              </a:p>
            </p:txBody>
          </p:sp>
        </p:grpSp>
        <p:sp>
          <p:nvSpPr>
            <p:cNvPr id="15" name="TextBox 7">
              <a:extLst>
                <a:ext uri="{FF2B5EF4-FFF2-40B4-BE49-F238E27FC236}">
                  <a16:creationId xmlns:a16="http://schemas.microsoft.com/office/drawing/2014/main" id="{A7210700-7910-4A0F-AB49-6F8924F8A5AB}"/>
                </a:ext>
              </a:extLst>
            </p:cNvPr>
            <p:cNvSpPr txBox="1"/>
            <p:nvPr/>
          </p:nvSpPr>
          <p:spPr>
            <a:xfrm>
              <a:off x="10458348" y="5638388"/>
              <a:ext cx="161414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DESCUBRIR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Revelaciones</a:t>
              </a:r>
            </a:p>
          </p:txBody>
        </p:sp>
        <p:sp>
          <p:nvSpPr>
            <p:cNvPr id="16" name="TextBox 9">
              <a:extLst>
                <a:ext uri="{FF2B5EF4-FFF2-40B4-BE49-F238E27FC236}">
                  <a16:creationId xmlns:a16="http://schemas.microsoft.com/office/drawing/2014/main" id="{9898C1BA-9884-4AF6-A9CA-AF87EA3CCAE8}"/>
                </a:ext>
              </a:extLst>
            </p:cNvPr>
            <p:cNvSpPr txBox="1"/>
            <p:nvPr/>
          </p:nvSpPr>
          <p:spPr>
            <a:xfrm>
              <a:off x="12879718" y="5656029"/>
              <a:ext cx="1215071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IDEAR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Conceptos</a:t>
              </a:r>
            </a:p>
          </p:txBody>
        </p:sp>
        <p:sp>
          <p:nvSpPr>
            <p:cNvPr id="17" name="TextBox 11">
              <a:extLst>
                <a:ext uri="{FF2B5EF4-FFF2-40B4-BE49-F238E27FC236}">
                  <a16:creationId xmlns:a16="http://schemas.microsoft.com/office/drawing/2014/main" id="{F529691A-B0E5-4829-8C95-EE37BA25E5DB}"/>
                </a:ext>
              </a:extLst>
            </p:cNvPr>
            <p:cNvSpPr txBox="1"/>
            <p:nvPr/>
          </p:nvSpPr>
          <p:spPr>
            <a:xfrm>
              <a:off x="14866755" y="5668877"/>
              <a:ext cx="1482539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EJECUTAR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Prototipos</a:t>
              </a:r>
            </a:p>
          </p:txBody>
        </p:sp>
        <p:sp>
          <p:nvSpPr>
            <p:cNvPr id="18" name="TextBox 13">
              <a:extLst>
                <a:ext uri="{FF2B5EF4-FFF2-40B4-BE49-F238E27FC236}">
                  <a16:creationId xmlns:a16="http://schemas.microsoft.com/office/drawing/2014/main" id="{0CC18AB1-906E-4582-9BBA-AC2C36F4B8F3}"/>
                </a:ext>
              </a:extLst>
            </p:cNvPr>
            <p:cNvSpPr txBox="1"/>
            <p:nvPr/>
          </p:nvSpPr>
          <p:spPr>
            <a:xfrm>
              <a:off x="16840545" y="5638385"/>
              <a:ext cx="175849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INTRODUCIR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Soluciones</a:t>
              </a:r>
            </a:p>
          </p:txBody>
        </p:sp>
      </p:grpSp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DESAFÍO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cxnSp>
        <p:nvCxnSpPr>
          <p:cNvPr id="22" name="Conector recto 3">
            <a:extLst>
              <a:ext uri="{FF2B5EF4-FFF2-40B4-BE49-F238E27FC236}">
                <a16:creationId xmlns:a16="http://schemas.microsoft.com/office/drawing/2014/main" id="{95805350-C240-4365-AD4D-23F72C4BC576}"/>
              </a:ext>
            </a:extLst>
          </p:cNvPr>
          <p:cNvCxnSpPr>
            <a:cxnSpLocks/>
          </p:cNvCxnSpPr>
          <p:nvPr/>
        </p:nvCxnSpPr>
        <p:spPr bwMode="auto">
          <a:xfrm>
            <a:off x="333853" y="886663"/>
            <a:ext cx="847629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bg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</a:t>
            </a:r>
            <a:r>
              <a:rPr lang="es-CL" sz="1000" b="0" dirty="0">
                <a:solidFill>
                  <a:prstClr val="black">
                    <a:lumMod val="50000"/>
                    <a:lumOff val="50000"/>
                  </a:prstClr>
                </a:solidFill>
                <a:latin typeface="Arial Nova Cond" panose="020B0506020202020204" pitchFamily="34" charset="0"/>
              </a:rPr>
              <a:t>definir el desafío de innovación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 Nova Cond" panose="020B0506020202020204" pitchFamily="34" charset="0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9932EC4-EFA9-1A51-61EF-E55DDA987A92}"/>
              </a:ext>
            </a:extLst>
          </p:cNvPr>
          <p:cNvSpPr/>
          <p:nvPr/>
        </p:nvSpPr>
        <p:spPr>
          <a:xfrm>
            <a:off x="333852" y="2061889"/>
            <a:ext cx="8371350" cy="35047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34CA88E-7506-AE17-409E-0DE8E595E965}"/>
              </a:ext>
            </a:extLst>
          </p:cNvPr>
          <p:cNvSpPr/>
          <p:nvPr/>
        </p:nvSpPr>
        <p:spPr>
          <a:xfrm>
            <a:off x="333852" y="1219452"/>
            <a:ext cx="8371350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Desafío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prstClr val="white"/>
                </a:solidFill>
                <a:latin typeface="Arial Nova Cond" panose="020B0506020202020204" pitchFamily="34" charset="0"/>
              </a:rPr>
              <a:t>Escribe aquí tu desafío, utiliza la pregunta ¿Cómo podríamos…?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 panose="020B0506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8163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5D39B7BE-904C-420C-AC5B-DD70B193EA99}"/>
              </a:ext>
            </a:extLst>
          </p:cNvPr>
          <p:cNvGrpSpPr/>
          <p:nvPr/>
        </p:nvGrpSpPr>
        <p:grpSpPr>
          <a:xfrm>
            <a:off x="4768144" y="180780"/>
            <a:ext cx="4073185" cy="557852"/>
            <a:chOff x="8201385" y="5276462"/>
            <a:chExt cx="10787760" cy="1477462"/>
          </a:xfrm>
        </p:grpSpPr>
        <p:sp>
          <p:nvSpPr>
            <p:cNvPr id="9" name="Arrow: Right 16">
              <a:extLst>
                <a:ext uri="{FF2B5EF4-FFF2-40B4-BE49-F238E27FC236}">
                  <a16:creationId xmlns:a16="http://schemas.microsoft.com/office/drawing/2014/main" id="{A59A7DC1-F173-4D34-B856-531A87A29D4C}"/>
                </a:ext>
              </a:extLst>
            </p:cNvPr>
            <p:cNvSpPr/>
            <p:nvPr/>
          </p:nvSpPr>
          <p:spPr>
            <a:xfrm>
              <a:off x="9602521" y="5809439"/>
              <a:ext cx="9386624" cy="455157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Diamond 22">
              <a:extLst>
                <a:ext uri="{FF2B5EF4-FFF2-40B4-BE49-F238E27FC236}">
                  <a16:creationId xmlns:a16="http://schemas.microsoft.com/office/drawing/2014/main" id="{3F2A870C-E07D-4564-B34D-06F219608DFA}"/>
                </a:ext>
              </a:extLst>
            </p:cNvPr>
            <p:cNvSpPr/>
            <p:nvPr/>
          </p:nvSpPr>
          <p:spPr>
            <a:xfrm>
              <a:off x="16810975" y="5287146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Diamond 21">
              <a:extLst>
                <a:ext uri="{FF2B5EF4-FFF2-40B4-BE49-F238E27FC236}">
                  <a16:creationId xmlns:a16="http://schemas.microsoft.com/office/drawing/2014/main" id="{E0CC697C-654A-4D9E-BB6E-5C4E131BFAB4}"/>
                </a:ext>
              </a:extLst>
            </p:cNvPr>
            <p:cNvSpPr/>
            <p:nvPr/>
          </p:nvSpPr>
          <p:spPr>
            <a:xfrm>
              <a:off x="14746831" y="5317640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Diamond 20">
              <a:extLst>
                <a:ext uri="{FF2B5EF4-FFF2-40B4-BE49-F238E27FC236}">
                  <a16:creationId xmlns:a16="http://schemas.microsoft.com/office/drawing/2014/main" id="{A6A2B763-0072-41BF-A1B5-1F4F35D2F0AE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Diamond 3">
              <a:extLst>
                <a:ext uri="{FF2B5EF4-FFF2-40B4-BE49-F238E27FC236}">
                  <a16:creationId xmlns:a16="http://schemas.microsoft.com/office/drawing/2014/main" id="{C6EFCEED-3DE5-423F-90BD-86C45ECBF4BF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20A6386F-B514-4893-8388-BFC676D38E77}"/>
                </a:ext>
              </a:extLst>
            </p:cNvPr>
            <p:cNvGrpSpPr/>
            <p:nvPr/>
          </p:nvGrpSpPr>
          <p:grpSpPr>
            <a:xfrm>
              <a:off x="8201385" y="5299440"/>
              <a:ext cx="1491916" cy="1414913"/>
              <a:chOff x="1284497" y="142721"/>
              <a:chExt cx="1491916" cy="1414913"/>
            </a:xfrm>
          </p:grpSpPr>
          <p:sp>
            <p:nvSpPr>
              <p:cNvPr id="19" name="Oval 4">
                <a:extLst>
                  <a:ext uri="{FF2B5EF4-FFF2-40B4-BE49-F238E27FC236}">
                    <a16:creationId xmlns:a16="http://schemas.microsoft.com/office/drawing/2014/main" id="{2368F09A-621B-409E-9586-DDE99CB1306A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CL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" name="TextBox 5">
                <a:extLst>
                  <a:ext uri="{FF2B5EF4-FFF2-40B4-BE49-F238E27FC236}">
                    <a16:creationId xmlns:a16="http://schemas.microsoft.com/office/drawing/2014/main" id="{7780013F-6B8F-491E-A4C8-21F837FA2154}"/>
                  </a:ext>
                </a:extLst>
              </p:cNvPr>
              <p:cNvSpPr txBox="1"/>
              <p:nvPr/>
            </p:nvSpPr>
            <p:spPr>
              <a:xfrm>
                <a:off x="1310415" y="481663"/>
                <a:ext cx="1440083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ENFOCAR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5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Recursos</a:t>
                </a:r>
              </a:p>
            </p:txBody>
          </p:sp>
        </p:grpSp>
        <p:sp>
          <p:nvSpPr>
            <p:cNvPr id="15" name="TextBox 7">
              <a:extLst>
                <a:ext uri="{FF2B5EF4-FFF2-40B4-BE49-F238E27FC236}">
                  <a16:creationId xmlns:a16="http://schemas.microsoft.com/office/drawing/2014/main" id="{A7210700-7910-4A0F-AB49-6F8924F8A5AB}"/>
                </a:ext>
              </a:extLst>
            </p:cNvPr>
            <p:cNvSpPr txBox="1"/>
            <p:nvPr/>
          </p:nvSpPr>
          <p:spPr>
            <a:xfrm>
              <a:off x="10458348" y="5638388"/>
              <a:ext cx="161414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DESCUBRIR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Revelaciones</a:t>
              </a:r>
            </a:p>
          </p:txBody>
        </p:sp>
        <p:sp>
          <p:nvSpPr>
            <p:cNvPr id="16" name="TextBox 9">
              <a:extLst>
                <a:ext uri="{FF2B5EF4-FFF2-40B4-BE49-F238E27FC236}">
                  <a16:creationId xmlns:a16="http://schemas.microsoft.com/office/drawing/2014/main" id="{9898C1BA-9884-4AF6-A9CA-AF87EA3CCAE8}"/>
                </a:ext>
              </a:extLst>
            </p:cNvPr>
            <p:cNvSpPr txBox="1"/>
            <p:nvPr/>
          </p:nvSpPr>
          <p:spPr>
            <a:xfrm>
              <a:off x="12879718" y="5656029"/>
              <a:ext cx="1215071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IDEAR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Conceptos</a:t>
              </a:r>
            </a:p>
          </p:txBody>
        </p:sp>
        <p:sp>
          <p:nvSpPr>
            <p:cNvPr id="17" name="TextBox 11">
              <a:extLst>
                <a:ext uri="{FF2B5EF4-FFF2-40B4-BE49-F238E27FC236}">
                  <a16:creationId xmlns:a16="http://schemas.microsoft.com/office/drawing/2014/main" id="{F529691A-B0E5-4829-8C95-EE37BA25E5DB}"/>
                </a:ext>
              </a:extLst>
            </p:cNvPr>
            <p:cNvSpPr txBox="1"/>
            <p:nvPr/>
          </p:nvSpPr>
          <p:spPr>
            <a:xfrm>
              <a:off x="14866755" y="5668877"/>
              <a:ext cx="1482539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EJECUTAR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Prototipos</a:t>
              </a:r>
            </a:p>
          </p:txBody>
        </p:sp>
        <p:sp>
          <p:nvSpPr>
            <p:cNvPr id="18" name="TextBox 13">
              <a:extLst>
                <a:ext uri="{FF2B5EF4-FFF2-40B4-BE49-F238E27FC236}">
                  <a16:creationId xmlns:a16="http://schemas.microsoft.com/office/drawing/2014/main" id="{0CC18AB1-906E-4582-9BBA-AC2C36F4B8F3}"/>
                </a:ext>
              </a:extLst>
            </p:cNvPr>
            <p:cNvSpPr txBox="1"/>
            <p:nvPr/>
          </p:nvSpPr>
          <p:spPr>
            <a:xfrm>
              <a:off x="16840545" y="5638385"/>
              <a:ext cx="175849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INTRODUCIR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Soluciones</a:t>
              </a:r>
            </a:p>
          </p:txBody>
        </p:sp>
      </p:grpSp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VIAJE DEL USUARIO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cxnSp>
        <p:nvCxnSpPr>
          <p:cNvPr id="22" name="Conector recto 3">
            <a:extLst>
              <a:ext uri="{FF2B5EF4-FFF2-40B4-BE49-F238E27FC236}">
                <a16:creationId xmlns:a16="http://schemas.microsoft.com/office/drawing/2014/main" id="{95805350-C240-4365-AD4D-23F72C4BC576}"/>
              </a:ext>
            </a:extLst>
          </p:cNvPr>
          <p:cNvCxnSpPr>
            <a:cxnSpLocks/>
          </p:cNvCxnSpPr>
          <p:nvPr/>
        </p:nvCxnSpPr>
        <p:spPr bwMode="auto">
          <a:xfrm>
            <a:off x="333853" y="886663"/>
            <a:ext cx="847629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bg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profundizar en el problema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937C55E-9233-4898-AB76-C0CF03D011AC}"/>
              </a:ext>
            </a:extLst>
          </p:cNvPr>
          <p:cNvSpPr/>
          <p:nvPr/>
        </p:nvSpPr>
        <p:spPr>
          <a:xfrm>
            <a:off x="1809286" y="1143346"/>
            <a:ext cx="1716257" cy="13407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03863AAE-1C1B-5082-F59B-D4867C3E34C3}"/>
              </a:ext>
            </a:extLst>
          </p:cNvPr>
          <p:cNvSpPr/>
          <p:nvPr/>
        </p:nvSpPr>
        <p:spPr>
          <a:xfrm rot="16200000">
            <a:off x="620525" y="1427449"/>
            <a:ext cx="1346711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Actividades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del usuario/a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71A5EF4-3940-7E65-736A-B6B5B8A6B17D}"/>
              </a:ext>
            </a:extLst>
          </p:cNvPr>
          <p:cNvSpPr/>
          <p:nvPr/>
        </p:nvSpPr>
        <p:spPr>
          <a:xfrm rot="16200000">
            <a:off x="606665" y="2855676"/>
            <a:ext cx="1374432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Personas o artefactos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4FF6E77B-7FF0-B285-6B3C-D281251007BD}"/>
              </a:ext>
            </a:extLst>
          </p:cNvPr>
          <p:cNvSpPr/>
          <p:nvPr/>
        </p:nvSpPr>
        <p:spPr>
          <a:xfrm rot="16200000">
            <a:off x="76040" y="4827846"/>
            <a:ext cx="2435682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Problemas y oportunidades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9C0328FE-3860-D07E-01E1-F05A1B6D232D}"/>
              </a:ext>
            </a:extLst>
          </p:cNvPr>
          <p:cNvSpPr/>
          <p:nvPr/>
        </p:nvSpPr>
        <p:spPr>
          <a:xfrm>
            <a:off x="3525543" y="1140037"/>
            <a:ext cx="1716257" cy="1354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03A148F2-E1E7-DF18-FD2C-5CDDAC471D0A}"/>
              </a:ext>
            </a:extLst>
          </p:cNvPr>
          <p:cNvSpPr/>
          <p:nvPr/>
        </p:nvSpPr>
        <p:spPr>
          <a:xfrm>
            <a:off x="5286094" y="1140649"/>
            <a:ext cx="1716257" cy="1354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56DB2ABB-3B7A-E91C-5B07-908BE4FD3668}"/>
              </a:ext>
            </a:extLst>
          </p:cNvPr>
          <p:cNvSpPr/>
          <p:nvPr/>
        </p:nvSpPr>
        <p:spPr>
          <a:xfrm>
            <a:off x="7053175" y="1137346"/>
            <a:ext cx="1716257" cy="1354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5C4BFBEC-6F29-F48C-FE6B-B71EB3E9F395}"/>
              </a:ext>
            </a:extLst>
          </p:cNvPr>
          <p:cNvSpPr/>
          <p:nvPr/>
        </p:nvSpPr>
        <p:spPr>
          <a:xfrm>
            <a:off x="1772530" y="2565780"/>
            <a:ext cx="1716257" cy="13407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6A9085B7-4C4F-C638-4C36-73661E7CA21F}"/>
              </a:ext>
            </a:extLst>
          </p:cNvPr>
          <p:cNvSpPr/>
          <p:nvPr/>
        </p:nvSpPr>
        <p:spPr>
          <a:xfrm>
            <a:off x="3525543" y="2562477"/>
            <a:ext cx="1716257" cy="1354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4FC4DF18-5937-58E2-C734-B268C12A3E2F}"/>
              </a:ext>
            </a:extLst>
          </p:cNvPr>
          <p:cNvSpPr/>
          <p:nvPr/>
        </p:nvSpPr>
        <p:spPr>
          <a:xfrm>
            <a:off x="5286094" y="2563090"/>
            <a:ext cx="1716257" cy="13434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F1EF917B-6CE4-FCB4-00EF-3CF7F6289A90}"/>
              </a:ext>
            </a:extLst>
          </p:cNvPr>
          <p:cNvSpPr/>
          <p:nvPr/>
        </p:nvSpPr>
        <p:spPr>
          <a:xfrm>
            <a:off x="7053175" y="2559787"/>
            <a:ext cx="1716257" cy="13434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C379A791-C112-1BE9-8FB6-BCA4876C14EA}"/>
              </a:ext>
            </a:extLst>
          </p:cNvPr>
          <p:cNvSpPr/>
          <p:nvPr/>
        </p:nvSpPr>
        <p:spPr>
          <a:xfrm>
            <a:off x="1772530" y="3999251"/>
            <a:ext cx="1716257" cy="24296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C226047B-A48D-4149-5C9B-410BE8BEF119}"/>
              </a:ext>
            </a:extLst>
          </p:cNvPr>
          <p:cNvSpPr/>
          <p:nvPr/>
        </p:nvSpPr>
        <p:spPr>
          <a:xfrm>
            <a:off x="3525543" y="3995949"/>
            <a:ext cx="1716257" cy="24296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17E0529C-6929-4B7E-4B77-378319782A04}"/>
              </a:ext>
            </a:extLst>
          </p:cNvPr>
          <p:cNvSpPr/>
          <p:nvPr/>
        </p:nvSpPr>
        <p:spPr>
          <a:xfrm>
            <a:off x="5286094" y="3996561"/>
            <a:ext cx="1716257" cy="24296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237AB118-780B-69CA-2991-F3DF75E96660}"/>
              </a:ext>
            </a:extLst>
          </p:cNvPr>
          <p:cNvSpPr/>
          <p:nvPr/>
        </p:nvSpPr>
        <p:spPr>
          <a:xfrm>
            <a:off x="7053175" y="3993258"/>
            <a:ext cx="1716257" cy="24296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BDC5DF4D-B3D1-7329-8A69-483C5D1AD0CA}"/>
              </a:ext>
            </a:extLst>
          </p:cNvPr>
          <p:cNvSpPr/>
          <p:nvPr/>
        </p:nvSpPr>
        <p:spPr>
          <a:xfrm rot="16200000">
            <a:off x="-2079369" y="3469706"/>
            <a:ext cx="5285601" cy="6208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Perfil de usuario/a: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Problema a resolver:</a:t>
            </a:r>
          </a:p>
        </p:txBody>
      </p:sp>
    </p:spTree>
    <p:extLst>
      <p:ext uri="{BB962C8B-B14F-4D97-AF65-F5344CB8AC3E}">
        <p14:creationId xmlns:p14="http://schemas.microsoft.com/office/powerpoint/2010/main" val="1571123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PLAN DE EXPLORACIÓN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cxnSp>
        <p:nvCxnSpPr>
          <p:cNvPr id="22" name="Conector recto 3">
            <a:extLst>
              <a:ext uri="{FF2B5EF4-FFF2-40B4-BE49-F238E27FC236}">
                <a16:creationId xmlns:a16="http://schemas.microsoft.com/office/drawing/2014/main" id="{95805350-C240-4365-AD4D-23F72C4BC576}"/>
              </a:ext>
            </a:extLst>
          </p:cNvPr>
          <p:cNvCxnSpPr>
            <a:cxnSpLocks/>
          </p:cNvCxnSpPr>
          <p:nvPr/>
        </p:nvCxnSpPr>
        <p:spPr bwMode="auto">
          <a:xfrm>
            <a:off x="333853" y="886663"/>
            <a:ext cx="847629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bg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investigar y validar problemas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DB3AD8F-8D90-4EDA-B03E-DBCCDBC2BC5B}"/>
              </a:ext>
            </a:extLst>
          </p:cNvPr>
          <p:cNvSpPr/>
          <p:nvPr/>
        </p:nvSpPr>
        <p:spPr>
          <a:xfrm>
            <a:off x="6101700" y="1902996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E72180E4-409F-4B3E-8173-A3AB7DC921BC}"/>
              </a:ext>
            </a:extLst>
          </p:cNvPr>
          <p:cNvSpPr/>
          <p:nvPr/>
        </p:nvSpPr>
        <p:spPr>
          <a:xfrm>
            <a:off x="3217776" y="1902996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937C55E-9233-4898-AB76-C0CF03D011AC}"/>
              </a:ext>
            </a:extLst>
          </p:cNvPr>
          <p:cNvSpPr/>
          <p:nvPr/>
        </p:nvSpPr>
        <p:spPr>
          <a:xfrm>
            <a:off x="333852" y="1902996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0F9B11B3-8CD5-40B3-BC37-B44088D8D5BD}"/>
              </a:ext>
            </a:extLst>
          </p:cNvPr>
          <p:cNvSpPr/>
          <p:nvPr/>
        </p:nvSpPr>
        <p:spPr>
          <a:xfrm>
            <a:off x="6101700" y="422156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92F557CB-E608-4362-81D1-014E7CA69B25}"/>
              </a:ext>
            </a:extLst>
          </p:cNvPr>
          <p:cNvSpPr/>
          <p:nvPr/>
        </p:nvSpPr>
        <p:spPr>
          <a:xfrm>
            <a:off x="3217776" y="422156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7E733B93-3621-42E6-BA23-1312641D3869}"/>
              </a:ext>
            </a:extLst>
          </p:cNvPr>
          <p:cNvSpPr/>
          <p:nvPr/>
        </p:nvSpPr>
        <p:spPr>
          <a:xfrm>
            <a:off x="333852" y="422156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C9D7C1A5-D582-4F4D-BCDC-F69DC667E72D}"/>
              </a:ext>
            </a:extLst>
          </p:cNvPr>
          <p:cNvSpPr/>
          <p:nvPr/>
        </p:nvSpPr>
        <p:spPr>
          <a:xfrm>
            <a:off x="3217776" y="5391134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C9BC3951-6CE7-48FE-BE5F-5FD8E0946362}"/>
              </a:ext>
            </a:extLst>
          </p:cNvPr>
          <p:cNvSpPr/>
          <p:nvPr/>
        </p:nvSpPr>
        <p:spPr>
          <a:xfrm>
            <a:off x="6101700" y="1060559"/>
            <a:ext cx="2708448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</a:t>
            </a:r>
            <a:r>
              <a:rPr lang="es-CL" dirty="0" err="1">
                <a:solidFill>
                  <a:prstClr val="white"/>
                </a:solidFill>
                <a:latin typeface="Arial Nova Cond" panose="020B0506020202020204" pitchFamily="34" charset="0"/>
              </a:rPr>
              <a:t>ntas</a:t>
            </a: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 panose="020B0506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¿Qué fuentes de información utilizaremos?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97C97E78-F7B3-46FD-AF56-FC484AADCFD9}"/>
              </a:ext>
            </a:extLst>
          </p:cNvPr>
          <p:cNvSpPr/>
          <p:nvPr/>
        </p:nvSpPr>
        <p:spPr>
          <a:xfrm>
            <a:off x="3217776" y="1060559"/>
            <a:ext cx="2708448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Preguntas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¿Qué preguntas debemos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resolver?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438A04AE-7883-41FD-B216-C9E8F4D074E7}"/>
              </a:ext>
            </a:extLst>
          </p:cNvPr>
          <p:cNvSpPr/>
          <p:nvPr/>
        </p:nvSpPr>
        <p:spPr>
          <a:xfrm>
            <a:off x="333852" y="1060559"/>
            <a:ext cx="2708448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Supuestos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¿Qué supuestos del problema validaremos? </a:t>
            </a:r>
          </a:p>
        </p:txBody>
      </p:sp>
      <p:sp>
        <p:nvSpPr>
          <p:cNvPr id="41" name="Rectángulo: una sola esquina redondeada 40">
            <a:extLst>
              <a:ext uri="{FF2B5EF4-FFF2-40B4-BE49-F238E27FC236}">
                <a16:creationId xmlns:a16="http://schemas.microsoft.com/office/drawing/2014/main" id="{68E31B15-F463-4D2B-A9F7-1868E5A77735}"/>
              </a:ext>
            </a:extLst>
          </p:cNvPr>
          <p:cNvSpPr/>
          <p:nvPr/>
        </p:nvSpPr>
        <p:spPr>
          <a:xfrm rot="10800000">
            <a:off x="333852" y="5386269"/>
            <a:ext cx="2708448" cy="1099849"/>
          </a:xfrm>
          <a:prstGeom prst="round1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ángulo: una sola esquina redondeada 41">
            <a:extLst>
              <a:ext uri="{FF2B5EF4-FFF2-40B4-BE49-F238E27FC236}">
                <a16:creationId xmlns:a16="http://schemas.microsoft.com/office/drawing/2014/main" id="{E39EA5C4-130F-4DF9-9310-6C29F699C734}"/>
              </a:ext>
            </a:extLst>
          </p:cNvPr>
          <p:cNvSpPr/>
          <p:nvPr/>
        </p:nvSpPr>
        <p:spPr>
          <a:xfrm rot="10800000" flipH="1">
            <a:off x="6101698" y="5386269"/>
            <a:ext cx="2708449" cy="1099849"/>
          </a:xfrm>
          <a:prstGeom prst="round1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741357C-82A9-C70E-D6A1-D2390068C0D8}"/>
              </a:ext>
            </a:extLst>
          </p:cNvPr>
          <p:cNvSpPr/>
          <p:nvPr/>
        </p:nvSpPr>
        <p:spPr>
          <a:xfrm>
            <a:off x="6099353" y="305419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42E2AD7-5A47-E6BD-2DDA-E628B2C818A4}"/>
              </a:ext>
            </a:extLst>
          </p:cNvPr>
          <p:cNvSpPr/>
          <p:nvPr/>
        </p:nvSpPr>
        <p:spPr>
          <a:xfrm>
            <a:off x="3229497" y="305419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81AEC5C-B7C2-5BAD-5AF0-BEBB1A546125}"/>
              </a:ext>
            </a:extLst>
          </p:cNvPr>
          <p:cNvSpPr/>
          <p:nvPr/>
        </p:nvSpPr>
        <p:spPr>
          <a:xfrm>
            <a:off x="345573" y="305419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0C1FB126-BFB8-C766-511D-27D5E0CEE11D}"/>
              </a:ext>
            </a:extLst>
          </p:cNvPr>
          <p:cNvGrpSpPr/>
          <p:nvPr/>
        </p:nvGrpSpPr>
        <p:grpSpPr>
          <a:xfrm>
            <a:off x="4768144" y="180780"/>
            <a:ext cx="4073185" cy="557852"/>
            <a:chOff x="8201385" y="5276462"/>
            <a:chExt cx="10787760" cy="1477462"/>
          </a:xfrm>
        </p:grpSpPr>
        <p:sp>
          <p:nvSpPr>
            <p:cNvPr id="6" name="Arrow: Right 16">
              <a:extLst>
                <a:ext uri="{FF2B5EF4-FFF2-40B4-BE49-F238E27FC236}">
                  <a16:creationId xmlns:a16="http://schemas.microsoft.com/office/drawing/2014/main" id="{CA3901B3-1EEC-9093-3AE5-479656146841}"/>
                </a:ext>
              </a:extLst>
            </p:cNvPr>
            <p:cNvSpPr/>
            <p:nvPr/>
          </p:nvSpPr>
          <p:spPr>
            <a:xfrm>
              <a:off x="9602521" y="5809439"/>
              <a:ext cx="9386624" cy="455157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Diamond 22">
              <a:extLst>
                <a:ext uri="{FF2B5EF4-FFF2-40B4-BE49-F238E27FC236}">
                  <a16:creationId xmlns:a16="http://schemas.microsoft.com/office/drawing/2014/main" id="{8B16406F-E583-56D4-E09B-5DEC7C1EAC49}"/>
                </a:ext>
              </a:extLst>
            </p:cNvPr>
            <p:cNvSpPr/>
            <p:nvPr/>
          </p:nvSpPr>
          <p:spPr>
            <a:xfrm>
              <a:off x="16810975" y="5287146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Diamond 21">
              <a:extLst>
                <a:ext uri="{FF2B5EF4-FFF2-40B4-BE49-F238E27FC236}">
                  <a16:creationId xmlns:a16="http://schemas.microsoft.com/office/drawing/2014/main" id="{A634439B-C768-B0B1-7CF3-42E88C7918FB}"/>
                </a:ext>
              </a:extLst>
            </p:cNvPr>
            <p:cNvSpPr/>
            <p:nvPr/>
          </p:nvSpPr>
          <p:spPr>
            <a:xfrm>
              <a:off x="14746831" y="5317640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Diamond 20">
              <a:extLst>
                <a:ext uri="{FF2B5EF4-FFF2-40B4-BE49-F238E27FC236}">
                  <a16:creationId xmlns:a16="http://schemas.microsoft.com/office/drawing/2014/main" id="{B30C6D33-551D-87F4-10D3-C35C9F478107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Diamond 3">
              <a:extLst>
                <a:ext uri="{FF2B5EF4-FFF2-40B4-BE49-F238E27FC236}">
                  <a16:creationId xmlns:a16="http://schemas.microsoft.com/office/drawing/2014/main" id="{B4B38CD0-5D98-F375-0C49-A89DC73F3CDD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F59E32FF-B381-C8D2-92B4-F4EA7F59C5DC}"/>
                </a:ext>
              </a:extLst>
            </p:cNvPr>
            <p:cNvGrpSpPr/>
            <p:nvPr/>
          </p:nvGrpSpPr>
          <p:grpSpPr>
            <a:xfrm>
              <a:off x="8201385" y="5299440"/>
              <a:ext cx="1491916" cy="1414913"/>
              <a:chOff x="1284497" y="142721"/>
              <a:chExt cx="1491916" cy="1414913"/>
            </a:xfrm>
          </p:grpSpPr>
          <p:sp>
            <p:nvSpPr>
              <p:cNvPr id="44" name="Oval 4">
                <a:extLst>
                  <a:ext uri="{FF2B5EF4-FFF2-40B4-BE49-F238E27FC236}">
                    <a16:creationId xmlns:a16="http://schemas.microsoft.com/office/drawing/2014/main" id="{EF965114-7B86-D5D5-8121-CE9B5D34970D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CL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TextBox 5">
                <a:extLst>
                  <a:ext uri="{FF2B5EF4-FFF2-40B4-BE49-F238E27FC236}">
                    <a16:creationId xmlns:a16="http://schemas.microsoft.com/office/drawing/2014/main" id="{0BC7EFC9-EB7B-68D4-B746-302C12BAE557}"/>
                  </a:ext>
                </a:extLst>
              </p:cNvPr>
              <p:cNvSpPr txBox="1"/>
              <p:nvPr/>
            </p:nvSpPr>
            <p:spPr>
              <a:xfrm>
                <a:off x="1310415" y="481663"/>
                <a:ext cx="1440083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ENFOCAR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5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Recursos</a:t>
                </a:r>
              </a:p>
            </p:txBody>
          </p:sp>
        </p:grp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6DB16CB7-58F5-DAAB-28D8-2070E2BCF9FA}"/>
                </a:ext>
              </a:extLst>
            </p:cNvPr>
            <p:cNvSpPr txBox="1"/>
            <p:nvPr/>
          </p:nvSpPr>
          <p:spPr>
            <a:xfrm>
              <a:off x="10458348" y="5638388"/>
              <a:ext cx="161414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DESCUBRIR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Revelaciones</a:t>
              </a:r>
            </a:p>
          </p:txBody>
        </p:sp>
        <p:sp>
          <p:nvSpPr>
            <p:cNvPr id="35" name="TextBox 9">
              <a:extLst>
                <a:ext uri="{FF2B5EF4-FFF2-40B4-BE49-F238E27FC236}">
                  <a16:creationId xmlns:a16="http://schemas.microsoft.com/office/drawing/2014/main" id="{D900CACB-23EF-562B-CC3C-BAD1B6D5F2AE}"/>
                </a:ext>
              </a:extLst>
            </p:cNvPr>
            <p:cNvSpPr txBox="1"/>
            <p:nvPr/>
          </p:nvSpPr>
          <p:spPr>
            <a:xfrm>
              <a:off x="12879718" y="5656029"/>
              <a:ext cx="1215071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IDEAR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Conceptos</a:t>
              </a:r>
            </a:p>
          </p:txBody>
        </p:sp>
        <p:sp>
          <p:nvSpPr>
            <p:cNvPr id="37" name="TextBox 11">
              <a:extLst>
                <a:ext uri="{FF2B5EF4-FFF2-40B4-BE49-F238E27FC236}">
                  <a16:creationId xmlns:a16="http://schemas.microsoft.com/office/drawing/2014/main" id="{A6808F83-3460-05CA-C403-034338146F08}"/>
                </a:ext>
              </a:extLst>
            </p:cNvPr>
            <p:cNvSpPr txBox="1"/>
            <p:nvPr/>
          </p:nvSpPr>
          <p:spPr>
            <a:xfrm>
              <a:off x="14866755" y="5668877"/>
              <a:ext cx="1482539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EJECUTAR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Prototipos</a:t>
              </a:r>
            </a:p>
          </p:txBody>
        </p:sp>
        <p:sp>
          <p:nvSpPr>
            <p:cNvPr id="43" name="TextBox 13">
              <a:extLst>
                <a:ext uri="{FF2B5EF4-FFF2-40B4-BE49-F238E27FC236}">
                  <a16:creationId xmlns:a16="http://schemas.microsoft.com/office/drawing/2014/main" id="{518E3C46-E88A-7E08-86D5-BF930FCF1968}"/>
                </a:ext>
              </a:extLst>
            </p:cNvPr>
            <p:cNvSpPr txBox="1"/>
            <p:nvPr/>
          </p:nvSpPr>
          <p:spPr>
            <a:xfrm>
              <a:off x="16840545" y="5638385"/>
              <a:ext cx="175849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INTRODUCIR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Soluciones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296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PROPUESTA DE VALOR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cxnSp>
        <p:nvCxnSpPr>
          <p:cNvPr id="22" name="Conector recto 3">
            <a:extLst>
              <a:ext uri="{FF2B5EF4-FFF2-40B4-BE49-F238E27FC236}">
                <a16:creationId xmlns:a16="http://schemas.microsoft.com/office/drawing/2014/main" id="{95805350-C240-4365-AD4D-23F72C4BC576}"/>
              </a:ext>
            </a:extLst>
          </p:cNvPr>
          <p:cNvCxnSpPr>
            <a:cxnSpLocks/>
          </p:cNvCxnSpPr>
          <p:nvPr/>
        </p:nvCxnSpPr>
        <p:spPr bwMode="auto">
          <a:xfrm>
            <a:off x="333853" y="886663"/>
            <a:ext cx="847629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bg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</a:t>
            </a:r>
            <a:r>
              <a:rPr lang="es-CL" sz="1000" b="0" dirty="0">
                <a:solidFill>
                  <a:prstClr val="black">
                    <a:lumMod val="50000"/>
                    <a:lumOff val="50000"/>
                  </a:prstClr>
                </a:solidFill>
                <a:latin typeface="Arial Nova Cond" panose="020B0506020202020204" pitchFamily="34" charset="0"/>
              </a:rPr>
              <a:t>definir la propuesta de valor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 Nova Cond" panose="020B0506020202020204" pitchFamily="34" charset="0"/>
              <a:ea typeface="+mn-ea"/>
              <a:cs typeface="+mn-cs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937C55E-9233-4898-AB76-C0CF03D011AC}"/>
              </a:ext>
            </a:extLst>
          </p:cNvPr>
          <p:cNvSpPr/>
          <p:nvPr/>
        </p:nvSpPr>
        <p:spPr>
          <a:xfrm>
            <a:off x="333852" y="2061889"/>
            <a:ext cx="8371350" cy="35047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438A04AE-7883-41FD-B216-C9E8F4D074E7}"/>
              </a:ext>
            </a:extLst>
          </p:cNvPr>
          <p:cNvSpPr/>
          <p:nvPr/>
        </p:nvSpPr>
        <p:spPr>
          <a:xfrm>
            <a:off x="333852" y="1219452"/>
            <a:ext cx="8371350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Propuesta de Valor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¿Qué beneficios concretos entregas al cliente?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prstClr val="white"/>
                </a:solidFill>
                <a:latin typeface="Arial Nova Cond" panose="020B0506020202020204" pitchFamily="34" charset="0"/>
              </a:rPr>
              <a:t>¿Qué impactos económicos, sociales, ambientales puedes ofrecer?</a:t>
            </a: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0C1FB126-BFB8-C766-511D-27D5E0CEE11D}"/>
              </a:ext>
            </a:extLst>
          </p:cNvPr>
          <p:cNvGrpSpPr/>
          <p:nvPr/>
        </p:nvGrpSpPr>
        <p:grpSpPr>
          <a:xfrm>
            <a:off x="4768144" y="180780"/>
            <a:ext cx="4073185" cy="557852"/>
            <a:chOff x="8201385" y="5276462"/>
            <a:chExt cx="10787760" cy="1477462"/>
          </a:xfrm>
        </p:grpSpPr>
        <p:sp>
          <p:nvSpPr>
            <p:cNvPr id="6" name="Arrow: Right 16">
              <a:extLst>
                <a:ext uri="{FF2B5EF4-FFF2-40B4-BE49-F238E27FC236}">
                  <a16:creationId xmlns:a16="http://schemas.microsoft.com/office/drawing/2014/main" id="{CA3901B3-1EEC-9093-3AE5-479656146841}"/>
                </a:ext>
              </a:extLst>
            </p:cNvPr>
            <p:cNvSpPr/>
            <p:nvPr/>
          </p:nvSpPr>
          <p:spPr>
            <a:xfrm>
              <a:off x="9602521" y="5809439"/>
              <a:ext cx="9386624" cy="455157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Diamond 22">
              <a:extLst>
                <a:ext uri="{FF2B5EF4-FFF2-40B4-BE49-F238E27FC236}">
                  <a16:creationId xmlns:a16="http://schemas.microsoft.com/office/drawing/2014/main" id="{8B16406F-E583-56D4-E09B-5DEC7C1EAC49}"/>
                </a:ext>
              </a:extLst>
            </p:cNvPr>
            <p:cNvSpPr/>
            <p:nvPr/>
          </p:nvSpPr>
          <p:spPr>
            <a:xfrm>
              <a:off x="16810975" y="5287146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Diamond 21">
              <a:extLst>
                <a:ext uri="{FF2B5EF4-FFF2-40B4-BE49-F238E27FC236}">
                  <a16:creationId xmlns:a16="http://schemas.microsoft.com/office/drawing/2014/main" id="{A634439B-C768-B0B1-7CF3-42E88C7918FB}"/>
                </a:ext>
              </a:extLst>
            </p:cNvPr>
            <p:cNvSpPr/>
            <p:nvPr/>
          </p:nvSpPr>
          <p:spPr>
            <a:xfrm>
              <a:off x="14746831" y="5317640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Diamond 20">
              <a:extLst>
                <a:ext uri="{FF2B5EF4-FFF2-40B4-BE49-F238E27FC236}">
                  <a16:creationId xmlns:a16="http://schemas.microsoft.com/office/drawing/2014/main" id="{B30C6D33-551D-87F4-10D3-C35C9F478107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Diamond 3">
              <a:extLst>
                <a:ext uri="{FF2B5EF4-FFF2-40B4-BE49-F238E27FC236}">
                  <a16:creationId xmlns:a16="http://schemas.microsoft.com/office/drawing/2014/main" id="{B4B38CD0-5D98-F375-0C49-A89DC73F3CDD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F59E32FF-B381-C8D2-92B4-F4EA7F59C5DC}"/>
                </a:ext>
              </a:extLst>
            </p:cNvPr>
            <p:cNvGrpSpPr/>
            <p:nvPr/>
          </p:nvGrpSpPr>
          <p:grpSpPr>
            <a:xfrm>
              <a:off x="8201385" y="5299440"/>
              <a:ext cx="1491916" cy="1414913"/>
              <a:chOff x="1284497" y="142721"/>
              <a:chExt cx="1491916" cy="1414913"/>
            </a:xfrm>
          </p:grpSpPr>
          <p:sp>
            <p:nvSpPr>
              <p:cNvPr id="44" name="Oval 4">
                <a:extLst>
                  <a:ext uri="{FF2B5EF4-FFF2-40B4-BE49-F238E27FC236}">
                    <a16:creationId xmlns:a16="http://schemas.microsoft.com/office/drawing/2014/main" id="{EF965114-7B86-D5D5-8121-CE9B5D34970D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CL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TextBox 5">
                <a:extLst>
                  <a:ext uri="{FF2B5EF4-FFF2-40B4-BE49-F238E27FC236}">
                    <a16:creationId xmlns:a16="http://schemas.microsoft.com/office/drawing/2014/main" id="{0BC7EFC9-EB7B-68D4-B746-302C12BAE557}"/>
                  </a:ext>
                </a:extLst>
              </p:cNvPr>
              <p:cNvSpPr txBox="1"/>
              <p:nvPr/>
            </p:nvSpPr>
            <p:spPr>
              <a:xfrm>
                <a:off x="1310415" y="481663"/>
                <a:ext cx="1440083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ENFOCAR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5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Recursos</a:t>
                </a:r>
              </a:p>
            </p:txBody>
          </p:sp>
        </p:grp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6DB16CB7-58F5-DAAB-28D8-2070E2BCF9FA}"/>
                </a:ext>
              </a:extLst>
            </p:cNvPr>
            <p:cNvSpPr txBox="1"/>
            <p:nvPr/>
          </p:nvSpPr>
          <p:spPr>
            <a:xfrm>
              <a:off x="10458348" y="5638388"/>
              <a:ext cx="161414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DESCUBRIR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Revelaciones</a:t>
              </a:r>
            </a:p>
          </p:txBody>
        </p:sp>
        <p:sp>
          <p:nvSpPr>
            <p:cNvPr id="35" name="TextBox 9">
              <a:extLst>
                <a:ext uri="{FF2B5EF4-FFF2-40B4-BE49-F238E27FC236}">
                  <a16:creationId xmlns:a16="http://schemas.microsoft.com/office/drawing/2014/main" id="{D900CACB-23EF-562B-CC3C-BAD1B6D5F2AE}"/>
                </a:ext>
              </a:extLst>
            </p:cNvPr>
            <p:cNvSpPr txBox="1"/>
            <p:nvPr/>
          </p:nvSpPr>
          <p:spPr>
            <a:xfrm>
              <a:off x="12879718" y="5656029"/>
              <a:ext cx="1215071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IDEAR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Conceptos</a:t>
              </a:r>
            </a:p>
          </p:txBody>
        </p:sp>
        <p:sp>
          <p:nvSpPr>
            <p:cNvPr id="37" name="TextBox 11">
              <a:extLst>
                <a:ext uri="{FF2B5EF4-FFF2-40B4-BE49-F238E27FC236}">
                  <a16:creationId xmlns:a16="http://schemas.microsoft.com/office/drawing/2014/main" id="{A6808F83-3460-05CA-C403-034338146F08}"/>
                </a:ext>
              </a:extLst>
            </p:cNvPr>
            <p:cNvSpPr txBox="1"/>
            <p:nvPr/>
          </p:nvSpPr>
          <p:spPr>
            <a:xfrm>
              <a:off x="14866755" y="5668877"/>
              <a:ext cx="1482539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EJECUTAR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Prototipos</a:t>
              </a:r>
            </a:p>
          </p:txBody>
        </p:sp>
        <p:sp>
          <p:nvSpPr>
            <p:cNvPr id="43" name="TextBox 13">
              <a:extLst>
                <a:ext uri="{FF2B5EF4-FFF2-40B4-BE49-F238E27FC236}">
                  <a16:creationId xmlns:a16="http://schemas.microsoft.com/office/drawing/2014/main" id="{518E3C46-E88A-7E08-86D5-BF930FCF1968}"/>
                </a:ext>
              </a:extLst>
            </p:cNvPr>
            <p:cNvSpPr txBox="1"/>
            <p:nvPr/>
          </p:nvSpPr>
          <p:spPr>
            <a:xfrm>
              <a:off x="16840545" y="5638385"/>
              <a:ext cx="175849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INTRODUCIR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Soluciones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868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PLAN DE VALIDACIÓN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cxnSp>
        <p:nvCxnSpPr>
          <p:cNvPr id="22" name="Conector recto 3">
            <a:extLst>
              <a:ext uri="{FF2B5EF4-FFF2-40B4-BE49-F238E27FC236}">
                <a16:creationId xmlns:a16="http://schemas.microsoft.com/office/drawing/2014/main" id="{95805350-C240-4365-AD4D-23F72C4BC576}"/>
              </a:ext>
            </a:extLst>
          </p:cNvPr>
          <p:cNvCxnSpPr>
            <a:cxnSpLocks/>
          </p:cNvCxnSpPr>
          <p:nvPr/>
        </p:nvCxnSpPr>
        <p:spPr bwMode="auto">
          <a:xfrm>
            <a:off x="333853" y="886663"/>
            <a:ext cx="847629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bg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validar ideas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DB3AD8F-8D90-4EDA-B03E-DBCCDBC2BC5B}"/>
              </a:ext>
            </a:extLst>
          </p:cNvPr>
          <p:cNvSpPr/>
          <p:nvPr/>
        </p:nvSpPr>
        <p:spPr>
          <a:xfrm>
            <a:off x="6101700" y="1902996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E72180E4-409F-4B3E-8173-A3AB7DC921BC}"/>
              </a:ext>
            </a:extLst>
          </p:cNvPr>
          <p:cNvSpPr/>
          <p:nvPr/>
        </p:nvSpPr>
        <p:spPr>
          <a:xfrm>
            <a:off x="3217776" y="1902996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937C55E-9233-4898-AB76-C0CF03D011AC}"/>
              </a:ext>
            </a:extLst>
          </p:cNvPr>
          <p:cNvSpPr/>
          <p:nvPr/>
        </p:nvSpPr>
        <p:spPr>
          <a:xfrm>
            <a:off x="333852" y="1902996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0F9B11B3-8CD5-40B3-BC37-B44088D8D5BD}"/>
              </a:ext>
            </a:extLst>
          </p:cNvPr>
          <p:cNvSpPr/>
          <p:nvPr/>
        </p:nvSpPr>
        <p:spPr>
          <a:xfrm>
            <a:off x="6101700" y="422156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92F557CB-E608-4362-81D1-014E7CA69B25}"/>
              </a:ext>
            </a:extLst>
          </p:cNvPr>
          <p:cNvSpPr/>
          <p:nvPr/>
        </p:nvSpPr>
        <p:spPr>
          <a:xfrm>
            <a:off x="3217776" y="422156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7E733B93-3621-42E6-BA23-1312641D3869}"/>
              </a:ext>
            </a:extLst>
          </p:cNvPr>
          <p:cNvSpPr/>
          <p:nvPr/>
        </p:nvSpPr>
        <p:spPr>
          <a:xfrm>
            <a:off x="333852" y="422156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C9D7C1A5-D582-4F4D-BCDC-F69DC667E72D}"/>
              </a:ext>
            </a:extLst>
          </p:cNvPr>
          <p:cNvSpPr/>
          <p:nvPr/>
        </p:nvSpPr>
        <p:spPr>
          <a:xfrm>
            <a:off x="3217776" y="5391134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C9BC3951-6CE7-48FE-BE5F-5FD8E0946362}"/>
              </a:ext>
            </a:extLst>
          </p:cNvPr>
          <p:cNvSpPr/>
          <p:nvPr/>
        </p:nvSpPr>
        <p:spPr>
          <a:xfrm>
            <a:off x="6101700" y="1060559"/>
            <a:ext cx="2708448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Adaptar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¿Qué mantendrás? ¿Qué mejorarás?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prstClr val="white"/>
                </a:solidFill>
                <a:latin typeface="Arial Nova Cond" panose="020B0506020202020204" pitchFamily="34" charset="0"/>
              </a:rPr>
              <a:t>¿Qué aprendiste?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97C97E78-F7B3-46FD-AF56-FC484AADCFD9}"/>
              </a:ext>
            </a:extLst>
          </p:cNvPr>
          <p:cNvSpPr/>
          <p:nvPr/>
        </p:nvSpPr>
        <p:spPr>
          <a:xfrm>
            <a:off x="3217776" y="1060559"/>
            <a:ext cx="2708448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Medir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¿Qué MVP utilizarás?</a:t>
            </a:r>
            <a:b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</a:b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¿Qué variables medirás?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438A04AE-7883-41FD-B216-C9E8F4D074E7}"/>
              </a:ext>
            </a:extLst>
          </p:cNvPr>
          <p:cNvSpPr/>
          <p:nvPr/>
        </p:nvSpPr>
        <p:spPr>
          <a:xfrm>
            <a:off x="333852" y="1060559"/>
            <a:ext cx="2708448" cy="7665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Probar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¿Qué supuestos debes validar?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prstClr val="white"/>
                </a:solidFill>
                <a:latin typeface="Arial Nova Cond" panose="020B0506020202020204" pitchFamily="34" charset="0"/>
              </a:rPr>
              <a:t>¿Qué preguntas debes responder?</a:t>
            </a: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41" name="Rectángulo: una sola esquina redondeada 40">
            <a:extLst>
              <a:ext uri="{FF2B5EF4-FFF2-40B4-BE49-F238E27FC236}">
                <a16:creationId xmlns:a16="http://schemas.microsoft.com/office/drawing/2014/main" id="{68E31B15-F463-4D2B-A9F7-1868E5A77735}"/>
              </a:ext>
            </a:extLst>
          </p:cNvPr>
          <p:cNvSpPr/>
          <p:nvPr/>
        </p:nvSpPr>
        <p:spPr>
          <a:xfrm rot="10800000">
            <a:off x="333852" y="5386269"/>
            <a:ext cx="2708448" cy="1099849"/>
          </a:xfrm>
          <a:prstGeom prst="round1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ángulo: una sola esquina redondeada 41">
            <a:extLst>
              <a:ext uri="{FF2B5EF4-FFF2-40B4-BE49-F238E27FC236}">
                <a16:creationId xmlns:a16="http://schemas.microsoft.com/office/drawing/2014/main" id="{E39EA5C4-130F-4DF9-9310-6C29F699C734}"/>
              </a:ext>
            </a:extLst>
          </p:cNvPr>
          <p:cNvSpPr/>
          <p:nvPr/>
        </p:nvSpPr>
        <p:spPr>
          <a:xfrm rot="10800000" flipH="1">
            <a:off x="6101698" y="5386269"/>
            <a:ext cx="2708449" cy="1099849"/>
          </a:xfrm>
          <a:prstGeom prst="round1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741357C-82A9-C70E-D6A1-D2390068C0D8}"/>
              </a:ext>
            </a:extLst>
          </p:cNvPr>
          <p:cNvSpPr/>
          <p:nvPr/>
        </p:nvSpPr>
        <p:spPr>
          <a:xfrm>
            <a:off x="6099353" y="305419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42E2AD7-5A47-E6BD-2DDA-E628B2C818A4}"/>
              </a:ext>
            </a:extLst>
          </p:cNvPr>
          <p:cNvSpPr/>
          <p:nvPr/>
        </p:nvSpPr>
        <p:spPr>
          <a:xfrm>
            <a:off x="3229497" y="305419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81AEC5C-B7C2-5BAD-5AF0-BEBB1A546125}"/>
              </a:ext>
            </a:extLst>
          </p:cNvPr>
          <p:cNvSpPr/>
          <p:nvPr/>
        </p:nvSpPr>
        <p:spPr>
          <a:xfrm>
            <a:off x="345573" y="3054198"/>
            <a:ext cx="2708448" cy="1095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0C1FB126-BFB8-C766-511D-27D5E0CEE11D}"/>
              </a:ext>
            </a:extLst>
          </p:cNvPr>
          <p:cNvGrpSpPr/>
          <p:nvPr/>
        </p:nvGrpSpPr>
        <p:grpSpPr>
          <a:xfrm>
            <a:off x="4768144" y="180780"/>
            <a:ext cx="4073185" cy="557852"/>
            <a:chOff x="8201385" y="5276462"/>
            <a:chExt cx="10787760" cy="1477462"/>
          </a:xfrm>
        </p:grpSpPr>
        <p:sp>
          <p:nvSpPr>
            <p:cNvPr id="6" name="Arrow: Right 16">
              <a:extLst>
                <a:ext uri="{FF2B5EF4-FFF2-40B4-BE49-F238E27FC236}">
                  <a16:creationId xmlns:a16="http://schemas.microsoft.com/office/drawing/2014/main" id="{CA3901B3-1EEC-9093-3AE5-479656146841}"/>
                </a:ext>
              </a:extLst>
            </p:cNvPr>
            <p:cNvSpPr/>
            <p:nvPr/>
          </p:nvSpPr>
          <p:spPr>
            <a:xfrm>
              <a:off x="9602521" y="5809439"/>
              <a:ext cx="9386624" cy="455157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Diamond 22">
              <a:extLst>
                <a:ext uri="{FF2B5EF4-FFF2-40B4-BE49-F238E27FC236}">
                  <a16:creationId xmlns:a16="http://schemas.microsoft.com/office/drawing/2014/main" id="{8B16406F-E583-56D4-E09B-5DEC7C1EAC49}"/>
                </a:ext>
              </a:extLst>
            </p:cNvPr>
            <p:cNvSpPr/>
            <p:nvPr/>
          </p:nvSpPr>
          <p:spPr>
            <a:xfrm>
              <a:off x="16810975" y="5287146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Diamond 21">
              <a:extLst>
                <a:ext uri="{FF2B5EF4-FFF2-40B4-BE49-F238E27FC236}">
                  <a16:creationId xmlns:a16="http://schemas.microsoft.com/office/drawing/2014/main" id="{A634439B-C768-B0B1-7CF3-42E88C7918FB}"/>
                </a:ext>
              </a:extLst>
            </p:cNvPr>
            <p:cNvSpPr/>
            <p:nvPr/>
          </p:nvSpPr>
          <p:spPr>
            <a:xfrm>
              <a:off x="14746831" y="5317640"/>
              <a:ext cx="1817640" cy="1436284"/>
            </a:xfrm>
            <a:prstGeom prst="diamon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Diamond 20">
              <a:extLst>
                <a:ext uri="{FF2B5EF4-FFF2-40B4-BE49-F238E27FC236}">
                  <a16:creationId xmlns:a16="http://schemas.microsoft.com/office/drawing/2014/main" id="{B30C6D33-551D-87F4-10D3-C35C9F478107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Diamond 3">
              <a:extLst>
                <a:ext uri="{FF2B5EF4-FFF2-40B4-BE49-F238E27FC236}">
                  <a16:creationId xmlns:a16="http://schemas.microsoft.com/office/drawing/2014/main" id="{B4B38CD0-5D98-F375-0C49-A89DC73F3CDD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F59E32FF-B381-C8D2-92B4-F4EA7F59C5DC}"/>
                </a:ext>
              </a:extLst>
            </p:cNvPr>
            <p:cNvGrpSpPr/>
            <p:nvPr/>
          </p:nvGrpSpPr>
          <p:grpSpPr>
            <a:xfrm>
              <a:off x="8201385" y="5299440"/>
              <a:ext cx="1491916" cy="1414913"/>
              <a:chOff x="1284497" y="142721"/>
              <a:chExt cx="1491916" cy="1414913"/>
            </a:xfrm>
          </p:grpSpPr>
          <p:sp>
            <p:nvSpPr>
              <p:cNvPr id="44" name="Oval 4">
                <a:extLst>
                  <a:ext uri="{FF2B5EF4-FFF2-40B4-BE49-F238E27FC236}">
                    <a16:creationId xmlns:a16="http://schemas.microsoft.com/office/drawing/2014/main" id="{EF965114-7B86-D5D5-8121-CE9B5D34970D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CL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TextBox 5">
                <a:extLst>
                  <a:ext uri="{FF2B5EF4-FFF2-40B4-BE49-F238E27FC236}">
                    <a16:creationId xmlns:a16="http://schemas.microsoft.com/office/drawing/2014/main" id="{0BC7EFC9-EB7B-68D4-B746-302C12BAE557}"/>
                  </a:ext>
                </a:extLst>
              </p:cNvPr>
              <p:cNvSpPr txBox="1"/>
              <p:nvPr/>
            </p:nvSpPr>
            <p:spPr>
              <a:xfrm>
                <a:off x="1310415" y="481663"/>
                <a:ext cx="1440083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ENFOCAR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5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Recursos</a:t>
                </a:r>
              </a:p>
            </p:txBody>
          </p:sp>
        </p:grp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6DB16CB7-58F5-DAAB-28D8-2070E2BCF9FA}"/>
                </a:ext>
              </a:extLst>
            </p:cNvPr>
            <p:cNvSpPr txBox="1"/>
            <p:nvPr/>
          </p:nvSpPr>
          <p:spPr>
            <a:xfrm>
              <a:off x="10458348" y="5638388"/>
              <a:ext cx="161414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DESCUBRIR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Revelaciones</a:t>
              </a:r>
            </a:p>
          </p:txBody>
        </p:sp>
        <p:sp>
          <p:nvSpPr>
            <p:cNvPr id="35" name="TextBox 9">
              <a:extLst>
                <a:ext uri="{FF2B5EF4-FFF2-40B4-BE49-F238E27FC236}">
                  <a16:creationId xmlns:a16="http://schemas.microsoft.com/office/drawing/2014/main" id="{D900CACB-23EF-562B-CC3C-BAD1B6D5F2AE}"/>
                </a:ext>
              </a:extLst>
            </p:cNvPr>
            <p:cNvSpPr txBox="1"/>
            <p:nvPr/>
          </p:nvSpPr>
          <p:spPr>
            <a:xfrm>
              <a:off x="12879718" y="5656029"/>
              <a:ext cx="1215071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IDEAR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Conceptos</a:t>
              </a:r>
            </a:p>
          </p:txBody>
        </p:sp>
        <p:sp>
          <p:nvSpPr>
            <p:cNvPr id="37" name="TextBox 11">
              <a:extLst>
                <a:ext uri="{FF2B5EF4-FFF2-40B4-BE49-F238E27FC236}">
                  <a16:creationId xmlns:a16="http://schemas.microsoft.com/office/drawing/2014/main" id="{A6808F83-3460-05CA-C403-034338146F08}"/>
                </a:ext>
              </a:extLst>
            </p:cNvPr>
            <p:cNvSpPr txBox="1"/>
            <p:nvPr/>
          </p:nvSpPr>
          <p:spPr>
            <a:xfrm>
              <a:off x="14866755" y="5668877"/>
              <a:ext cx="1482539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EJECUTAR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Prototipos</a:t>
              </a:r>
            </a:p>
          </p:txBody>
        </p:sp>
        <p:sp>
          <p:nvSpPr>
            <p:cNvPr id="43" name="TextBox 13">
              <a:extLst>
                <a:ext uri="{FF2B5EF4-FFF2-40B4-BE49-F238E27FC236}">
                  <a16:creationId xmlns:a16="http://schemas.microsoft.com/office/drawing/2014/main" id="{518E3C46-E88A-7E08-86D5-BF930FCF1968}"/>
                </a:ext>
              </a:extLst>
            </p:cNvPr>
            <p:cNvSpPr txBox="1"/>
            <p:nvPr/>
          </p:nvSpPr>
          <p:spPr>
            <a:xfrm>
              <a:off x="16840545" y="5638385"/>
              <a:ext cx="175849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INTRODUCIR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Soluciones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9721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734</TotalTime>
  <Words>210</Words>
  <Application>Microsoft Office PowerPoint</Application>
  <PresentationFormat>Carta (216 x 279 mm)</PresentationFormat>
  <Paragraphs>86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Arial Nova Cond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andrade</dc:creator>
  <cp:lastModifiedBy>SEBASTIAN CHANDIA  GENERAL</cp:lastModifiedBy>
  <cp:revision>6</cp:revision>
  <cp:lastPrinted>2018-11-20T16:05:00Z</cp:lastPrinted>
  <dcterms:created xsi:type="dcterms:W3CDTF">2018-02-20T19:18:29Z</dcterms:created>
  <dcterms:modified xsi:type="dcterms:W3CDTF">2023-10-06T18:24:01Z</dcterms:modified>
</cp:coreProperties>
</file>