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  <p:sldMasterId id="2147483946" r:id="rId2"/>
  </p:sldMasterIdLst>
  <p:notesMasterIdLst>
    <p:notesMasterId r:id="rId5"/>
  </p:notesMasterIdLst>
  <p:sldIdLst>
    <p:sldId id="1730" r:id="rId3"/>
    <p:sldId id="3572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98" autoAdjust="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304B2-CACF-40B5-8A5D-5C841300E012}" type="datetimeFigureOut">
              <a:rPr lang="es-CL" smtClean="0"/>
              <a:t>07-11-2023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5E8BD-EE14-4A90-A008-40FDCB1E04E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617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Se</a:t>
            </a:r>
            <a:r>
              <a:rPr lang="es-CL" baseline="0" dirty="0"/>
              <a:t> separan en grupos de 3 personas, eligen 1 guardián del tiempo. 5 minutos por persona chocan lentes y tiran ideas (para sus proyectos).</a:t>
            </a:r>
            <a:br>
              <a:rPr lang="es-CL" baseline="0" dirty="0"/>
            </a:br>
            <a:r>
              <a:rPr lang="es-CL" baseline="0" dirty="0"/>
              <a:t>*Mostrar previamente como se chocan los lentes, en tu mural dejé algunos de ejemplo en el Almacén de Lentes (puedes hacer un choque de ejemplo si quieres)</a:t>
            </a:r>
            <a:br>
              <a:rPr lang="es-CL" baseline="0" dirty="0"/>
            </a:br>
            <a:r>
              <a:rPr lang="es-CL" baseline="0" dirty="0"/>
              <a:t>**Si no tienen lentes pueden comentar (brevemente, no mas de 1min) su proyecto y recibir ideas del resto del grupo (dejar abierto).</a:t>
            </a:r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AD9570-A77D-41B0-82DF-C829526361CC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473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5E8BD-EE14-4A90-A008-40FDCB1E04E1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2991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12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420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38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68079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P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4717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ítulo 6"/>
          <p:cNvSpPr>
            <a:spLocks noGrp="1"/>
          </p:cNvSpPr>
          <p:nvPr>
            <p:ph type="title"/>
          </p:nvPr>
        </p:nvSpPr>
        <p:spPr>
          <a:xfrm>
            <a:off x="300038" y="200675"/>
            <a:ext cx="10028649" cy="696068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08000" tIns="36000" rIns="182880" bIns="182880" rtlCol="0" anchor="t">
            <a:noAutofit/>
          </a:bodyPr>
          <a:lstStyle/>
          <a:p>
            <a:pPr marL="0" lvl="0" algn="l"/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292840" y="6417385"/>
            <a:ext cx="848789" cy="304800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3BA308F4-0C73-461C-96B9-82769D51C178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2960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E6EC1-F7A6-4287-A34F-B26D9807E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A599E-7D78-4FDD-B07D-027A902EE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70" indent="0" algn="ctr">
              <a:buNone/>
              <a:defRPr sz="1800"/>
            </a:lvl2pPr>
            <a:lvl3pPr marL="822940" indent="0" algn="ctr">
              <a:buNone/>
              <a:defRPr sz="1620"/>
            </a:lvl3pPr>
            <a:lvl4pPr marL="1234409" indent="0" algn="ctr">
              <a:buNone/>
              <a:defRPr sz="1440"/>
            </a:lvl4pPr>
            <a:lvl5pPr marL="1645879" indent="0" algn="ctr">
              <a:buNone/>
              <a:defRPr sz="1440"/>
            </a:lvl5pPr>
            <a:lvl6pPr marL="2057349" indent="0" algn="ctr">
              <a:buNone/>
              <a:defRPr sz="1440"/>
            </a:lvl6pPr>
            <a:lvl7pPr marL="2468819" indent="0" algn="ctr">
              <a:buNone/>
              <a:defRPr sz="1440"/>
            </a:lvl7pPr>
            <a:lvl8pPr marL="2880288" indent="0" algn="ctr">
              <a:buNone/>
              <a:defRPr sz="1440"/>
            </a:lvl8pPr>
            <a:lvl9pPr marL="3291758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17FD1-6179-4ABC-9B4D-A9278ECBB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B9873-3951-4AEB-9366-22E9406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6D2DB-1D07-48EB-BEFD-EB035134D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889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02B3C-19F7-4CAA-AEBB-19B32EE3A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00A90-C47A-4815-B55F-1F7671C8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49188-C218-4879-9FEE-2570E8DB3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1D029-DB53-4D1E-A662-EB8FE51F6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051B3-DF2D-4378-9516-EF17AB82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597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B1980-FE6E-452F-8D30-8F316C62A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DC421-8704-43AE-ADC8-808137D42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1pPr>
            <a:lvl2pPr marL="41147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4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09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879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349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19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288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758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CFD17-065C-4D6F-AEE1-7800059B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1B7DF-2242-4DFD-856B-87931DC17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18B67-FF40-474B-9F07-3203AC1D4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597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D256A-E49C-4CC5-9165-F2671B4C9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C36CC-91A5-4D3D-9426-DFE5FD7B72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11CE0-C0C8-4976-A1C7-05B409660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1091D-4718-4182-A1C1-027C96576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C3364-F9EC-4DE6-9F38-B74DC8484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40685-88D7-4BD9-B96B-1C84533B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820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916E8-2441-4765-8D4B-DF3871D98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6D8EE-6D69-4850-B16A-9AF2E00B1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70" indent="0">
              <a:buNone/>
              <a:defRPr sz="1800" b="1"/>
            </a:lvl2pPr>
            <a:lvl3pPr marL="822940" indent="0">
              <a:buNone/>
              <a:defRPr sz="1620" b="1"/>
            </a:lvl3pPr>
            <a:lvl4pPr marL="1234409" indent="0">
              <a:buNone/>
              <a:defRPr sz="1440" b="1"/>
            </a:lvl4pPr>
            <a:lvl5pPr marL="1645879" indent="0">
              <a:buNone/>
              <a:defRPr sz="1440" b="1"/>
            </a:lvl5pPr>
            <a:lvl6pPr marL="2057349" indent="0">
              <a:buNone/>
              <a:defRPr sz="1440" b="1"/>
            </a:lvl6pPr>
            <a:lvl7pPr marL="2468819" indent="0">
              <a:buNone/>
              <a:defRPr sz="1440" b="1"/>
            </a:lvl7pPr>
            <a:lvl8pPr marL="2880288" indent="0">
              <a:buNone/>
              <a:defRPr sz="1440" b="1"/>
            </a:lvl8pPr>
            <a:lvl9pPr marL="3291758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5FFF3E-0934-4151-A770-3F3D5D2F4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778A59-CC02-4DC4-BBD6-04AAF3E6B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70" indent="0">
              <a:buNone/>
              <a:defRPr sz="1800" b="1"/>
            </a:lvl2pPr>
            <a:lvl3pPr marL="822940" indent="0">
              <a:buNone/>
              <a:defRPr sz="1620" b="1"/>
            </a:lvl3pPr>
            <a:lvl4pPr marL="1234409" indent="0">
              <a:buNone/>
              <a:defRPr sz="1440" b="1"/>
            </a:lvl4pPr>
            <a:lvl5pPr marL="1645879" indent="0">
              <a:buNone/>
              <a:defRPr sz="1440" b="1"/>
            </a:lvl5pPr>
            <a:lvl6pPr marL="2057349" indent="0">
              <a:buNone/>
              <a:defRPr sz="1440" b="1"/>
            </a:lvl6pPr>
            <a:lvl7pPr marL="2468819" indent="0">
              <a:buNone/>
              <a:defRPr sz="1440" b="1"/>
            </a:lvl7pPr>
            <a:lvl8pPr marL="2880288" indent="0">
              <a:buNone/>
              <a:defRPr sz="1440" b="1"/>
            </a:lvl8pPr>
            <a:lvl9pPr marL="3291758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802344-D209-4A59-8DD4-5E09D2418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958955-18BE-4C36-B657-09E9BA52E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7BD46F-1CF6-47AE-92CB-4ED4A0C45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05D43-19EA-45CF-9BC7-F91234376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276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269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2E706-8FB9-447A-AB1C-42FB860CB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7B31B9-EB76-49AF-A858-2DD83B692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B0575B-B44A-4FE0-B75E-7156E94B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4EF456-2B90-483E-891C-B0CD21893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4152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26D851-0419-4C8B-944C-09B86105B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CA881-35E1-4149-8947-4344C614F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84729-715C-427A-A1B8-5A0489AC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9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E18B6-D2BE-4F96-B16E-DD056D83A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37120-5578-453B-AD40-DFAC3D8A4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66B33-8567-4CCD-A4FD-7C9D0833E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70" indent="0">
              <a:buNone/>
              <a:defRPr sz="1260"/>
            </a:lvl2pPr>
            <a:lvl3pPr marL="822940" indent="0">
              <a:buNone/>
              <a:defRPr sz="1080"/>
            </a:lvl3pPr>
            <a:lvl4pPr marL="1234409" indent="0">
              <a:buNone/>
              <a:defRPr sz="900"/>
            </a:lvl4pPr>
            <a:lvl5pPr marL="1645879" indent="0">
              <a:buNone/>
              <a:defRPr sz="900"/>
            </a:lvl5pPr>
            <a:lvl6pPr marL="2057349" indent="0">
              <a:buNone/>
              <a:defRPr sz="900"/>
            </a:lvl6pPr>
            <a:lvl7pPr marL="2468819" indent="0">
              <a:buNone/>
              <a:defRPr sz="900"/>
            </a:lvl7pPr>
            <a:lvl8pPr marL="2880288" indent="0">
              <a:buNone/>
              <a:defRPr sz="900"/>
            </a:lvl8pPr>
            <a:lvl9pPr marL="329175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8C703-1549-40E1-AD33-04EFD8170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E0F0A-0793-4A6E-8AEE-BFC11C3D6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317D1-3843-4EA8-A3EA-D7F3D014A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2587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0CE4-6461-4CB6-B024-8DF0798A7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A258F1-1014-4F0B-AD50-7B7D3152B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2880"/>
            </a:lvl1pPr>
            <a:lvl2pPr marL="411470" indent="0">
              <a:buNone/>
              <a:defRPr sz="2520"/>
            </a:lvl2pPr>
            <a:lvl3pPr marL="822940" indent="0">
              <a:buNone/>
              <a:defRPr sz="2160"/>
            </a:lvl3pPr>
            <a:lvl4pPr marL="1234409" indent="0">
              <a:buNone/>
              <a:defRPr sz="1800"/>
            </a:lvl4pPr>
            <a:lvl5pPr marL="1645879" indent="0">
              <a:buNone/>
              <a:defRPr sz="1800"/>
            </a:lvl5pPr>
            <a:lvl6pPr marL="2057349" indent="0">
              <a:buNone/>
              <a:defRPr sz="1800"/>
            </a:lvl6pPr>
            <a:lvl7pPr marL="2468819" indent="0">
              <a:buNone/>
              <a:defRPr sz="1800"/>
            </a:lvl7pPr>
            <a:lvl8pPr marL="2880288" indent="0">
              <a:buNone/>
              <a:defRPr sz="1800"/>
            </a:lvl8pPr>
            <a:lvl9pPr marL="3291758" indent="0">
              <a:buNone/>
              <a:defRPr sz="18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07C168-9FD7-4888-9123-A19637E2F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70" indent="0">
              <a:buNone/>
              <a:defRPr sz="1260"/>
            </a:lvl2pPr>
            <a:lvl3pPr marL="822940" indent="0">
              <a:buNone/>
              <a:defRPr sz="1080"/>
            </a:lvl3pPr>
            <a:lvl4pPr marL="1234409" indent="0">
              <a:buNone/>
              <a:defRPr sz="900"/>
            </a:lvl4pPr>
            <a:lvl5pPr marL="1645879" indent="0">
              <a:buNone/>
              <a:defRPr sz="900"/>
            </a:lvl5pPr>
            <a:lvl6pPr marL="2057349" indent="0">
              <a:buNone/>
              <a:defRPr sz="900"/>
            </a:lvl6pPr>
            <a:lvl7pPr marL="2468819" indent="0">
              <a:buNone/>
              <a:defRPr sz="900"/>
            </a:lvl7pPr>
            <a:lvl8pPr marL="2880288" indent="0">
              <a:buNone/>
              <a:defRPr sz="900"/>
            </a:lvl8pPr>
            <a:lvl9pPr marL="329175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5BC9C-A4CA-4E84-B897-CC053AD88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4FAEC-2C0C-4DCF-8EFC-255FF937D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F72A8-750D-4EB5-9BF0-036261B9F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9256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2D592-375D-4BEF-AC7E-E6E6F02AF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BB444B-2E3E-470B-A791-6D286923B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35040-4514-4970-946F-4A6D881A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C4FA-5CEC-44BA-9B86-D147541B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FBE42-8191-476D-A3CA-AE9EA5466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7858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90EB77-6EDC-49C0-8697-ABF1BA41EA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6A4576-F8FF-461B-81CA-B2F6E4118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4820D-80C9-4C83-937B-6AC952A41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E1102-6770-4A7C-987B-0B7518C2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44A57-5E7B-46FF-86AC-8E297F20D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8083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P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95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07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03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0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26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695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89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05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18879"/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1018879"/>
              <a:t>07/11/2023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18879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18879"/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1018879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77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88F51C-0E42-4F4B-8033-6013B6E92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2BDF5D-7784-42A7-8666-3B15D14A7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A5A17-2C44-4F4D-9937-CA494EEA5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8666E-A08E-48D7-BD21-DC51DC1AF3B0}" type="datetimeFigureOut">
              <a:rPr lang="es-CL" smtClean="0">
                <a:solidFill>
                  <a:prstClr val="black">
                    <a:tint val="75000"/>
                  </a:prstClr>
                </a:solidFill>
                <a:cs typeface="Arial"/>
                <a:sym typeface="Arial"/>
              </a:rPr>
              <a:pPr/>
              <a:t>07-11-2023</a:t>
            </a:fld>
            <a:endParaRPr lang="es-CL">
              <a:solidFill>
                <a:prstClr val="black">
                  <a:tint val="75000"/>
                </a:prstClr>
              </a:solidFill>
              <a:cs typeface="Arial"/>
              <a:sym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918F0-4506-41A4-B22E-59618CB5D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>
              <a:solidFill>
                <a:prstClr val="black">
                  <a:tint val="75000"/>
                </a:prstClr>
              </a:solidFill>
              <a:cs typeface="Arial"/>
              <a:sym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607AD-8ABE-474C-B4C7-A936F18A8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6F924-EFE1-4827-BED1-66FF2A56B01F}" type="slidenum">
              <a:rPr lang="es-CL" smtClean="0">
                <a:solidFill>
                  <a:prstClr val="black">
                    <a:tint val="75000"/>
                  </a:prstClr>
                </a:solidFill>
                <a:cs typeface="Arial"/>
                <a:sym typeface="Arial"/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91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</p:sldLayoutIdLst>
  <p:txStyles>
    <p:titleStyle>
      <a:lvl1pPr algn="l" defTabSz="82294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35" indent="-205735" algn="l" defTabSz="82294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04" indent="-205735" algn="l" defTabSz="82294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74" indent="-205735" algn="l" defTabSz="82294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44" indent="-205735" algn="l" defTabSz="82294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13" indent="-205735" algn="l" defTabSz="82294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83" indent="-205735" algn="l" defTabSz="82294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53" indent="-205735" algn="l" defTabSz="82294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23" indent="-205735" algn="l" defTabSz="82294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92" indent="-205735" algn="l" defTabSz="82294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0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40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9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9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49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19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88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58" algn="l" defTabSz="82294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id="{45092BC8-384F-467D-8214-C142151CBCC3}"/>
              </a:ext>
            </a:extLst>
          </p:cNvPr>
          <p:cNvSpPr/>
          <p:nvPr/>
        </p:nvSpPr>
        <p:spPr>
          <a:xfrm>
            <a:off x="0" y="0"/>
            <a:ext cx="312057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3B949E9-F658-4ADC-8800-6E2B922BCB42}"/>
              </a:ext>
            </a:extLst>
          </p:cNvPr>
          <p:cNvSpPr txBox="1"/>
          <p:nvPr/>
        </p:nvSpPr>
        <p:spPr>
          <a:xfrm>
            <a:off x="134802" y="1833044"/>
            <a:ext cx="283685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Qué riesgos puede tener la ejecución del proyecto.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CL" sz="1600" i="1" dirty="0">
                <a:solidFill>
                  <a:prstClr val="white"/>
                </a:solidFill>
                <a:latin typeface="Calibri Light" panose="020F0302020204030204"/>
              </a:rPr>
              <a:t>Qué tan importante es para el mismo (Alto, medio o bajo).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  <a:defRPr/>
            </a:pPr>
            <a:r>
              <a:rPr lang="es-CL" sz="1600" i="1" dirty="0">
                <a:solidFill>
                  <a:prstClr val="white"/>
                </a:solidFill>
                <a:latin typeface="Calibri Light" panose="020F0302020204030204"/>
              </a:rPr>
              <a:t>Qué probabilidad tiene de que suceda (Alto, medio o bajo).</a:t>
            </a:r>
          </a:p>
          <a:p>
            <a:pPr marL="342900" indent="-342900">
              <a:spcAft>
                <a:spcPts val="600"/>
              </a:spcAft>
              <a:buFontTx/>
              <a:buAutoNum type="arabicPeriod"/>
              <a:defRPr/>
            </a:pPr>
            <a:r>
              <a:rPr lang="es-CL" sz="1600" i="1" dirty="0">
                <a:solidFill>
                  <a:prstClr val="white"/>
                </a:solidFill>
                <a:latin typeface="Calibri Light" panose="020F0302020204030204"/>
              </a:rPr>
              <a:t>Qué medidas se pueden tomar para mitigar si sucede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s-CL" sz="1600" i="1" dirty="0">
              <a:solidFill>
                <a:prstClr val="white"/>
              </a:solidFill>
              <a:latin typeface="Calibri Light" panose="020F03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CL" sz="1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C2F2FEAE-A5A7-4310-83B6-ACFAAEC3921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</a:blip>
          <a:stretch>
            <a:fillRect/>
          </a:stretch>
        </p:blipFill>
        <p:spPr>
          <a:xfrm rot="19287700">
            <a:off x="1081117" y="-12330"/>
            <a:ext cx="1194301" cy="1194301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163859C8-7852-4BCD-A5DC-5616977B0B33}"/>
              </a:ext>
            </a:extLst>
          </p:cNvPr>
          <p:cNvSpPr txBox="1"/>
          <p:nvPr/>
        </p:nvSpPr>
        <p:spPr>
          <a:xfrm>
            <a:off x="236310" y="1308937"/>
            <a:ext cx="2655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Ejercicio</a:t>
            </a:r>
          </a:p>
        </p:txBody>
      </p:sp>
      <p:pic>
        <p:nvPicPr>
          <p:cNvPr id="3076" name="Picture 4" descr="Resultado de imagen para fast times icon">
            <a:extLst>
              <a:ext uri="{FF2B5EF4-FFF2-40B4-BE49-F238E27FC236}">
                <a16:creationId xmlns:a16="http://schemas.microsoft.com/office/drawing/2014/main" id="{1A4D99C6-A56C-466B-BCFB-9D8CD651D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338" y="5688597"/>
            <a:ext cx="1169403" cy="1169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/>
          <p:cNvSpPr txBox="1"/>
          <p:nvPr/>
        </p:nvSpPr>
        <p:spPr>
          <a:xfrm>
            <a:off x="230813" y="5434030"/>
            <a:ext cx="26557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400" kern="0" dirty="0">
                <a:solidFill>
                  <a:prstClr val="white"/>
                </a:solidFill>
                <a:latin typeface="Arial Black" panose="020B0A04020102020204" pitchFamily="34" charset="0"/>
              </a:rPr>
              <a:t>5</a:t>
            </a:r>
            <a:r>
              <a:rPr kumimoji="0" lang="es-C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Minutos</a:t>
            </a:r>
          </a:p>
        </p:txBody>
      </p:sp>
      <p:pic>
        <p:nvPicPr>
          <p:cNvPr id="28" name="Picture 4" descr="Favicon 19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72559" y="185693"/>
            <a:ext cx="689448" cy="68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8D953B9-B00E-9BCE-97AB-063F2E671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533068"/>
              </p:ext>
            </p:extLst>
          </p:nvPr>
        </p:nvGraphicFramePr>
        <p:xfrm>
          <a:off x="3574476" y="1534698"/>
          <a:ext cx="8128000" cy="4778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66">
                  <a:extLst>
                    <a:ext uri="{9D8B030D-6E8A-4147-A177-3AD203B41FA5}">
                      <a16:colId xmlns:a16="http://schemas.microsoft.com/office/drawing/2014/main" val="1009436537"/>
                    </a:ext>
                  </a:extLst>
                </a:gridCol>
                <a:gridCol w="1229334">
                  <a:extLst>
                    <a:ext uri="{9D8B030D-6E8A-4147-A177-3AD203B41FA5}">
                      <a16:colId xmlns:a16="http://schemas.microsoft.com/office/drawing/2014/main" val="3555784559"/>
                    </a:ext>
                  </a:extLst>
                </a:gridCol>
                <a:gridCol w="1270798">
                  <a:extLst>
                    <a:ext uri="{9D8B030D-6E8A-4147-A177-3AD203B41FA5}">
                      <a16:colId xmlns:a16="http://schemas.microsoft.com/office/drawing/2014/main" val="4232481465"/>
                    </a:ext>
                  </a:extLst>
                </a:gridCol>
                <a:gridCol w="2793202">
                  <a:extLst>
                    <a:ext uri="{9D8B030D-6E8A-4147-A177-3AD203B41FA5}">
                      <a16:colId xmlns:a16="http://schemas.microsoft.com/office/drawing/2014/main" val="6093490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Riesgo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Impacto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Factibilidad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Medidas Mitigación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977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i="1" dirty="0"/>
                        <a:t>Desvinculación de RRHH de relevancia del proyecto. Por proyectos o oportunidades laborales más atractivas.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i="1" dirty="0"/>
                        <a:t>Alto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i="1" dirty="0"/>
                        <a:t>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i="1" dirty="0"/>
                        <a:t>Contar con investigadores asociados que puedan suplir el puesto. Tener mapeado posibles reemplazos.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77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561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593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450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151180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36615204-F2F8-B89E-DB9C-4E3A55A57508}"/>
              </a:ext>
            </a:extLst>
          </p:cNvPr>
          <p:cNvSpPr txBox="1"/>
          <p:nvPr/>
        </p:nvSpPr>
        <p:spPr>
          <a:xfrm>
            <a:off x="6081193" y="875141"/>
            <a:ext cx="2655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dirty="0">
                <a:latin typeface="Arial Black" panose="020B0A04020102020204" pitchFamily="34" charset="0"/>
              </a:rPr>
              <a:t>Matriz de Riesgo</a:t>
            </a:r>
            <a:endParaRPr kumimoji="0" lang="es-CL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104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Favicon 192">
            <a:extLst>
              <a:ext uri="{FF2B5EF4-FFF2-40B4-BE49-F238E27FC236}">
                <a16:creationId xmlns:a16="http://schemas.microsoft.com/office/drawing/2014/main" id="{F06AE69D-D3E7-9DAF-3CDC-2AC01260F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87476" y="132655"/>
            <a:ext cx="689448" cy="68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C5D492F1-1005-48EC-D8DE-7AB351C9D260}"/>
              </a:ext>
            </a:extLst>
          </p:cNvPr>
          <p:cNvSpPr txBox="1"/>
          <p:nvPr/>
        </p:nvSpPr>
        <p:spPr>
          <a:xfrm>
            <a:off x="819150" y="1288596"/>
            <a:ext cx="3513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>
                <a:solidFill>
                  <a:srgbClr val="1A1A1A"/>
                </a:solidFill>
                <a:latin typeface="Arial Nova Cond" panose="020B0506020202020204" pitchFamily="34" charset="0"/>
                <a:cs typeface="Assistant" pitchFamily="2" charset="-79"/>
              </a:rPr>
              <a:t>Matriz de Riesgo</a:t>
            </a:r>
            <a:endParaRPr lang="es-CL" sz="2000" b="1" dirty="0">
              <a:latin typeface="Arial Nova Cond" panose="020B0506020202020204" pitchFamily="34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F56E88FE-685A-807A-3A12-5091127B45B1}"/>
              </a:ext>
            </a:extLst>
          </p:cNvPr>
          <p:cNvSpPr/>
          <p:nvPr/>
        </p:nvSpPr>
        <p:spPr>
          <a:xfrm flipH="1">
            <a:off x="-1" y="324951"/>
            <a:ext cx="537325" cy="303699"/>
          </a:xfrm>
          <a:prstGeom prst="rect">
            <a:avLst/>
          </a:prstGeom>
          <a:solidFill>
            <a:schemeClr val="tx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  <a:sym typeface="Arial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EF4DAE8-C966-DCE3-37F6-9994D8BF03A1}"/>
              </a:ext>
            </a:extLst>
          </p:cNvPr>
          <p:cNvSpPr txBox="1"/>
          <p:nvPr/>
        </p:nvSpPr>
        <p:spPr>
          <a:xfrm>
            <a:off x="7603263" y="2670969"/>
            <a:ext cx="3513001" cy="353943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L" sz="1400" b="1" dirty="0">
                <a:latin typeface="Arial Nova Cond" panose="020B0506020202020204" pitchFamily="34" charset="0"/>
              </a:rPr>
              <a:t>Eventualidades directas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Certificaciones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Regulaciones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Barreras comerciales, culturales, etc.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Desvíos y Fallas en el desarrollo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Fallas de equipo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Desfase de adquisiciones</a:t>
            </a:r>
          </a:p>
          <a:p>
            <a:endParaRPr lang="es-CL" sz="1400" dirty="0">
              <a:latin typeface="Arial Nova Cond" panose="020B0506020202020204" pitchFamily="34" charset="0"/>
            </a:endParaRPr>
          </a:p>
          <a:p>
            <a:r>
              <a:rPr lang="es-CL" sz="1400" b="1" dirty="0">
                <a:latin typeface="Arial Nova Cond" panose="020B0506020202020204" pitchFamily="34" charset="0"/>
              </a:rPr>
              <a:t>Eventualidades del Equipo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Desvinculación RRHH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Enfermedades/ accidentes</a:t>
            </a:r>
          </a:p>
          <a:p>
            <a:endParaRPr lang="es-CL" sz="1400" dirty="0">
              <a:latin typeface="Arial Nova Cond" panose="020B0506020202020204" pitchFamily="34" charset="0"/>
            </a:endParaRPr>
          </a:p>
          <a:p>
            <a:r>
              <a:rPr lang="es-CL" sz="1400" b="1" dirty="0">
                <a:latin typeface="Arial Nova Cond" panose="020B0506020202020204" pitchFamily="34" charset="0"/>
              </a:rPr>
              <a:t>Externalidades sociales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Desastres naturales 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Consecuencias del clima</a:t>
            </a:r>
          </a:p>
          <a:p>
            <a:r>
              <a:rPr lang="es-CL" sz="1400" dirty="0">
                <a:latin typeface="Arial Nova Cond" panose="020B0506020202020204" pitchFamily="34" charset="0"/>
              </a:rPr>
              <a:t>- Acción de terceros</a:t>
            </a:r>
          </a:p>
        </p:txBody>
      </p:sp>
      <p:pic>
        <p:nvPicPr>
          <p:cNvPr id="42" name="Imagen 41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DA0475F7-E013-8F3C-8E58-5DBF6BA6D9B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5454" y="171642"/>
            <a:ext cx="2755039" cy="65046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49BEF8-B68C-17F7-9571-ADECAE9CC35D}"/>
              </a:ext>
            </a:extLst>
          </p:cNvPr>
          <p:cNvSpPr txBox="1"/>
          <p:nvPr/>
        </p:nvSpPr>
        <p:spPr>
          <a:xfrm>
            <a:off x="819150" y="142078"/>
            <a:ext cx="69774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spcAft>
                <a:spcPts val="1200"/>
              </a:spcAft>
              <a:buClr>
                <a:srgbClr val="000000"/>
              </a:buClr>
            </a:pPr>
            <a:r>
              <a:rPr lang="es-CL" sz="3200" b="1" kern="0" dirty="0">
                <a:solidFill>
                  <a:schemeClr val="accent2"/>
                </a:solidFill>
                <a:latin typeface="Arial Nova" panose="020B0504020202020204" pitchFamily="34" charset="0"/>
                <a:cs typeface="Lucida Sans Unicode" panose="020B0602030504020204" pitchFamily="34" charset="0"/>
                <a:sym typeface="Arial"/>
              </a:rPr>
              <a:t>Herramientas </a:t>
            </a:r>
            <a:r>
              <a:rPr lang="es-CL" sz="3200" b="1" kern="0" dirty="0">
                <a:solidFill>
                  <a:srgbClr val="44546A"/>
                </a:solidFill>
                <a:latin typeface="Arial Nova" panose="020B0504020202020204" pitchFamily="34" charset="0"/>
                <a:cs typeface="Lucida Sans Unicode" panose="020B0602030504020204" pitchFamily="34" charset="0"/>
                <a:sym typeface="Arial"/>
              </a:rPr>
              <a:t>de control y seguimiento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A26CF00-1C63-8547-B9ED-C120FF635E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150" y="2722364"/>
            <a:ext cx="5741670" cy="348803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F74FAA71-118D-8427-E9ED-C5A77631ACDE}"/>
              </a:ext>
            </a:extLst>
          </p:cNvPr>
          <p:cNvSpPr txBox="1"/>
          <p:nvPr/>
        </p:nvSpPr>
        <p:spPr>
          <a:xfrm>
            <a:off x="819150" y="1814679"/>
            <a:ext cx="57416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Arial Nova Cond" panose="020B0506020202020204" pitchFamily="34" charset="0"/>
              </a:rPr>
              <a:t>Intenta identificar riesgos asociados a la ejecución del proyecto,  probabilidad de su ocurrencia, el impacto que generaría y anticipar cómo se pueden resolver o mitigar sus efectos con acciones y medidas.</a:t>
            </a:r>
          </a:p>
        </p:txBody>
      </p:sp>
    </p:spTree>
    <p:extLst>
      <p:ext uri="{BB962C8B-B14F-4D97-AF65-F5344CB8AC3E}">
        <p14:creationId xmlns:p14="http://schemas.microsoft.com/office/powerpoint/2010/main" val="1949340948"/>
      </p:ext>
    </p:extLst>
  </p:cSld>
  <p:clrMapOvr>
    <a:masterClrMapping/>
  </p:clrMapOvr>
</p:sld>
</file>

<file path=ppt/theme/theme1.xml><?xml version="1.0" encoding="utf-8"?>
<a:theme xmlns:a="http://schemas.openxmlformats.org/drawingml/2006/main" name="5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274</Words>
  <Application>Microsoft Office PowerPoint</Application>
  <PresentationFormat>Panorámica</PresentationFormat>
  <Paragraphs>41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12" baseType="lpstr">
      <vt:lpstr>Arial</vt:lpstr>
      <vt:lpstr>Arial Black</vt:lpstr>
      <vt:lpstr>Arial Nova</vt:lpstr>
      <vt:lpstr>Arial Nova Cond</vt:lpstr>
      <vt:lpstr>Assistant</vt:lpstr>
      <vt:lpstr>Calibri</vt:lpstr>
      <vt:lpstr>Calibri Light</vt:lpstr>
      <vt:lpstr>Lucida Sans Unicode</vt:lpstr>
      <vt:lpstr>5_Tema de Office</vt:lpstr>
      <vt:lpstr>1_Office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andrade</dc:creator>
  <cp:lastModifiedBy>SEBASTIAN CHANDIA  GENERAL</cp:lastModifiedBy>
  <cp:revision>3</cp:revision>
  <dcterms:created xsi:type="dcterms:W3CDTF">2023-09-29T20:13:05Z</dcterms:created>
  <dcterms:modified xsi:type="dcterms:W3CDTF">2023-11-07T13:38:24Z</dcterms:modified>
</cp:coreProperties>
</file>