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71DBDD-ACC6-4244-9F3D-73C2C426F42D}" v="20" dt="2023-11-03T19:48:05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291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371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407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944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2166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2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1871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6895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262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8755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3833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6B9CD-B3D2-4498-B787-B4F8316CAAB2}" type="datetimeFigureOut">
              <a:rPr lang="es-CL" smtClean="0"/>
              <a:t>13-11-2023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36D45-1C3D-456D-B763-4F740CCDB8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654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D6F46DC-100F-4BBC-BC9C-B4CF270F6AE2}"/>
              </a:ext>
            </a:extLst>
          </p:cNvPr>
          <p:cNvSpPr txBox="1"/>
          <p:nvPr/>
        </p:nvSpPr>
        <p:spPr>
          <a:xfrm>
            <a:off x="906050" y="333932"/>
            <a:ext cx="3503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>
                <a:solidFill>
                  <a:prstClr val="black"/>
                </a:solidFill>
                <a:latin typeface="Arial Nova Cond" panose="020B0506020202020204" pitchFamily="34" charset="0"/>
              </a:rPr>
              <a:t>TAM-SAM-SOM</a:t>
            </a:r>
          </a:p>
        </p:txBody>
      </p:sp>
      <p:pic>
        <p:nvPicPr>
          <p:cNvPr id="8" name="Picture 4" descr="Favicon 192">
            <a:extLst>
              <a:ext uri="{FF2B5EF4-FFF2-40B4-BE49-F238E27FC236}">
                <a16:creationId xmlns:a16="http://schemas.microsoft.com/office/drawing/2014/main" id="{10C3880B-0590-4CD6-949E-EBE4B7333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72559" y="185693"/>
            <a:ext cx="689448" cy="68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ángulo: esquinas redondeadas 1">
            <a:extLst>
              <a:ext uri="{FF2B5EF4-FFF2-40B4-BE49-F238E27FC236}">
                <a16:creationId xmlns:a16="http://schemas.microsoft.com/office/drawing/2014/main" id="{36A6087D-1AD2-FB56-FA77-365D7614196C}"/>
              </a:ext>
            </a:extLst>
          </p:cNvPr>
          <p:cNvSpPr/>
          <p:nvPr/>
        </p:nvSpPr>
        <p:spPr>
          <a:xfrm>
            <a:off x="2677590" y="1427771"/>
            <a:ext cx="3615055" cy="1462911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10" name="Rectángulo: esquinas redondeadas 1">
            <a:extLst>
              <a:ext uri="{FF2B5EF4-FFF2-40B4-BE49-F238E27FC236}">
                <a16:creationId xmlns:a16="http://schemas.microsoft.com/office/drawing/2014/main" id="{9801792F-C750-EEE3-1E7E-10238E93BCD1}"/>
              </a:ext>
            </a:extLst>
          </p:cNvPr>
          <p:cNvSpPr/>
          <p:nvPr/>
        </p:nvSpPr>
        <p:spPr>
          <a:xfrm>
            <a:off x="6828535" y="1427771"/>
            <a:ext cx="3615055" cy="1462911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11" name="Rectángulo: esquinas redondeadas 1">
            <a:extLst>
              <a:ext uri="{FF2B5EF4-FFF2-40B4-BE49-F238E27FC236}">
                <a16:creationId xmlns:a16="http://schemas.microsoft.com/office/drawing/2014/main" id="{068E12C9-D2A2-5AC2-490C-3D5F2AFAD9A1}"/>
              </a:ext>
            </a:extLst>
          </p:cNvPr>
          <p:cNvSpPr/>
          <p:nvPr/>
        </p:nvSpPr>
        <p:spPr>
          <a:xfrm>
            <a:off x="2692308" y="2938885"/>
            <a:ext cx="3615055" cy="1462911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12" name="Rectángulo: esquinas redondeadas 1">
            <a:extLst>
              <a:ext uri="{FF2B5EF4-FFF2-40B4-BE49-F238E27FC236}">
                <a16:creationId xmlns:a16="http://schemas.microsoft.com/office/drawing/2014/main" id="{71DB8C4A-90D4-E51A-9CBB-239270D03924}"/>
              </a:ext>
            </a:extLst>
          </p:cNvPr>
          <p:cNvSpPr/>
          <p:nvPr/>
        </p:nvSpPr>
        <p:spPr>
          <a:xfrm>
            <a:off x="6843253" y="2938885"/>
            <a:ext cx="3615055" cy="1462911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13" name="Rectángulo: esquinas redondeadas 1">
            <a:extLst>
              <a:ext uri="{FF2B5EF4-FFF2-40B4-BE49-F238E27FC236}">
                <a16:creationId xmlns:a16="http://schemas.microsoft.com/office/drawing/2014/main" id="{A390C03E-40F6-7D12-6F65-0D5039330E51}"/>
              </a:ext>
            </a:extLst>
          </p:cNvPr>
          <p:cNvSpPr/>
          <p:nvPr/>
        </p:nvSpPr>
        <p:spPr>
          <a:xfrm>
            <a:off x="2692308" y="4449999"/>
            <a:ext cx="3615055" cy="1462911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14" name="Rectángulo: esquinas redondeadas 1">
            <a:extLst>
              <a:ext uri="{FF2B5EF4-FFF2-40B4-BE49-F238E27FC236}">
                <a16:creationId xmlns:a16="http://schemas.microsoft.com/office/drawing/2014/main" id="{D8B84826-AAA8-BE72-EAC3-ABF5F47684B2}"/>
              </a:ext>
            </a:extLst>
          </p:cNvPr>
          <p:cNvSpPr/>
          <p:nvPr/>
        </p:nvSpPr>
        <p:spPr>
          <a:xfrm>
            <a:off x="6843253" y="4449999"/>
            <a:ext cx="3615055" cy="1462911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F7FF349-9975-CBF9-935C-EEBE370DFDFF}"/>
              </a:ext>
            </a:extLst>
          </p:cNvPr>
          <p:cNvSpPr txBox="1"/>
          <p:nvPr/>
        </p:nvSpPr>
        <p:spPr>
          <a:xfrm>
            <a:off x="1299340" y="1811653"/>
            <a:ext cx="13782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solidFill>
                  <a:prstClr val="black"/>
                </a:solidFill>
                <a:latin typeface="Arial Nova Cond" panose="020B0506020202020204" pitchFamily="34" charset="0"/>
              </a:rPr>
              <a:t>TAM</a:t>
            </a:r>
          </a:p>
          <a:p>
            <a:r>
              <a:rPr lang="es-CL" sz="1100" i="1" dirty="0">
                <a:solidFill>
                  <a:prstClr val="black"/>
                </a:solidFill>
                <a:latin typeface="Arial Nova Cond" panose="020B0506020202020204" pitchFamily="34" charset="0"/>
              </a:rPr>
              <a:t>(mercado total)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991E045-DD9C-E9F1-A434-0CDCEDA16B7A}"/>
              </a:ext>
            </a:extLst>
          </p:cNvPr>
          <p:cNvSpPr txBox="1"/>
          <p:nvPr/>
        </p:nvSpPr>
        <p:spPr>
          <a:xfrm>
            <a:off x="1287776" y="3485674"/>
            <a:ext cx="1389814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solidFill>
                  <a:prstClr val="black"/>
                </a:solidFill>
                <a:latin typeface="Arial Nova Cond" panose="020B0506020202020204" pitchFamily="34" charset="0"/>
              </a:rPr>
              <a:t>SAM</a:t>
            </a:r>
          </a:p>
          <a:p>
            <a:r>
              <a:rPr lang="es-CL" sz="1050" i="1" dirty="0">
                <a:solidFill>
                  <a:prstClr val="black"/>
                </a:solidFill>
                <a:latin typeface="Arial Nova Cond" panose="020B0506020202020204" pitchFamily="34" charset="0"/>
              </a:rPr>
              <a:t>(mercado potencial)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5585164-B121-7691-24BE-688DF066E5AF}"/>
              </a:ext>
            </a:extLst>
          </p:cNvPr>
          <p:cNvSpPr txBox="1"/>
          <p:nvPr/>
        </p:nvSpPr>
        <p:spPr>
          <a:xfrm>
            <a:off x="1314058" y="5018547"/>
            <a:ext cx="124548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solidFill>
                  <a:prstClr val="black"/>
                </a:solidFill>
                <a:latin typeface="Arial Nova Cond" panose="020B0506020202020204" pitchFamily="34" charset="0"/>
              </a:rPr>
              <a:t>SOM</a:t>
            </a:r>
          </a:p>
          <a:p>
            <a:r>
              <a:rPr lang="es-CL" sz="1100" i="1" dirty="0">
                <a:solidFill>
                  <a:prstClr val="black"/>
                </a:solidFill>
                <a:latin typeface="Arial Nova Cond" panose="020B0506020202020204" pitchFamily="34" charset="0"/>
              </a:rPr>
              <a:t>(mercado objetivo)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79610E0-55EE-CE35-4CAC-8ABBB9EC6578}"/>
              </a:ext>
            </a:extLst>
          </p:cNvPr>
          <p:cNvSpPr txBox="1"/>
          <p:nvPr/>
        </p:nvSpPr>
        <p:spPr>
          <a:xfrm>
            <a:off x="2851356" y="1010236"/>
            <a:ext cx="331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i="1" dirty="0">
                <a:solidFill>
                  <a:prstClr val="black"/>
                </a:solidFill>
                <a:latin typeface="Arial Nova Cond" panose="020B0506020202020204" pitchFamily="34" charset="0"/>
              </a:rPr>
              <a:t>Descripción del mercado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01A9D0A-850E-94AF-26DC-8C2DE3861D1C}"/>
              </a:ext>
            </a:extLst>
          </p:cNvPr>
          <p:cNvSpPr txBox="1"/>
          <p:nvPr/>
        </p:nvSpPr>
        <p:spPr>
          <a:xfrm>
            <a:off x="6979327" y="1010236"/>
            <a:ext cx="331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i="1" dirty="0">
                <a:solidFill>
                  <a:prstClr val="black"/>
                </a:solidFill>
                <a:latin typeface="Arial Nova Cond" panose="020B0506020202020204" pitchFamily="34" charset="0"/>
              </a:rPr>
              <a:t>Dimensionamiento del mercado</a:t>
            </a:r>
          </a:p>
        </p:txBody>
      </p:sp>
      <p:sp>
        <p:nvSpPr>
          <p:cNvPr id="24" name="Flecha: a la derecha 23">
            <a:extLst>
              <a:ext uri="{FF2B5EF4-FFF2-40B4-BE49-F238E27FC236}">
                <a16:creationId xmlns:a16="http://schemas.microsoft.com/office/drawing/2014/main" id="{0D929136-3FC7-B5A4-9D42-BE4B56B5B22F}"/>
              </a:ext>
            </a:extLst>
          </p:cNvPr>
          <p:cNvSpPr/>
          <p:nvPr/>
        </p:nvSpPr>
        <p:spPr>
          <a:xfrm>
            <a:off x="6430297" y="1811653"/>
            <a:ext cx="245806" cy="685739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Flecha: a la derecha 24">
            <a:extLst>
              <a:ext uri="{FF2B5EF4-FFF2-40B4-BE49-F238E27FC236}">
                <a16:creationId xmlns:a16="http://schemas.microsoft.com/office/drawing/2014/main" id="{1A478A34-61EE-53A4-5682-0780CCC28CF8}"/>
              </a:ext>
            </a:extLst>
          </p:cNvPr>
          <p:cNvSpPr/>
          <p:nvPr/>
        </p:nvSpPr>
        <p:spPr>
          <a:xfrm>
            <a:off x="6430297" y="3327470"/>
            <a:ext cx="245806" cy="685739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1" name="Flecha: a la derecha 30">
            <a:extLst>
              <a:ext uri="{FF2B5EF4-FFF2-40B4-BE49-F238E27FC236}">
                <a16:creationId xmlns:a16="http://schemas.microsoft.com/office/drawing/2014/main" id="{B0A4EACD-1DAD-CF98-0FF9-45B93DD46217}"/>
              </a:ext>
            </a:extLst>
          </p:cNvPr>
          <p:cNvSpPr/>
          <p:nvPr/>
        </p:nvSpPr>
        <p:spPr>
          <a:xfrm>
            <a:off x="6430297" y="4860343"/>
            <a:ext cx="245806" cy="685739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417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D6F46DC-100F-4BBC-BC9C-B4CF270F6AE2}"/>
              </a:ext>
            </a:extLst>
          </p:cNvPr>
          <p:cNvSpPr txBox="1"/>
          <p:nvPr/>
        </p:nvSpPr>
        <p:spPr>
          <a:xfrm>
            <a:off x="906050" y="333932"/>
            <a:ext cx="3503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>
                <a:solidFill>
                  <a:prstClr val="black"/>
                </a:solidFill>
                <a:latin typeface="Arial Nova Cond" panose="020B0506020202020204" pitchFamily="34" charset="0"/>
              </a:rPr>
              <a:t>GO TO MARKET PLAN</a:t>
            </a:r>
          </a:p>
        </p:txBody>
      </p:sp>
      <p:pic>
        <p:nvPicPr>
          <p:cNvPr id="8" name="Picture 4" descr="Favicon 192">
            <a:extLst>
              <a:ext uri="{FF2B5EF4-FFF2-40B4-BE49-F238E27FC236}">
                <a16:creationId xmlns:a16="http://schemas.microsoft.com/office/drawing/2014/main" id="{10C3880B-0590-4CD6-949E-EBE4B7333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72559" y="185693"/>
            <a:ext cx="689448" cy="68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Flecha derecha 15"/>
          <p:cNvSpPr/>
          <p:nvPr/>
        </p:nvSpPr>
        <p:spPr>
          <a:xfrm>
            <a:off x="2237812" y="5574890"/>
            <a:ext cx="9048740" cy="684126"/>
          </a:xfrm>
          <a:prstGeom prst="rightArrow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Rectángulo: esquinas redondeadas 1">
            <a:extLst>
              <a:ext uri="{FF2B5EF4-FFF2-40B4-BE49-F238E27FC236}">
                <a16:creationId xmlns:a16="http://schemas.microsoft.com/office/drawing/2014/main" id="{EAEDFF8D-AAD9-4D2A-85E7-68FE45D1B6BA}"/>
              </a:ext>
            </a:extLst>
          </p:cNvPr>
          <p:cNvSpPr/>
          <p:nvPr/>
        </p:nvSpPr>
        <p:spPr>
          <a:xfrm>
            <a:off x="2237812" y="1732574"/>
            <a:ext cx="2839009" cy="2644502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19" name="Rectángulo: esquinas redondeadas 1">
            <a:extLst>
              <a:ext uri="{FF2B5EF4-FFF2-40B4-BE49-F238E27FC236}">
                <a16:creationId xmlns:a16="http://schemas.microsoft.com/office/drawing/2014/main" id="{EAEDFF8D-AAD9-4D2A-85E7-68FE45D1B6BA}"/>
              </a:ext>
            </a:extLst>
          </p:cNvPr>
          <p:cNvSpPr/>
          <p:nvPr/>
        </p:nvSpPr>
        <p:spPr>
          <a:xfrm>
            <a:off x="5139140" y="1732574"/>
            <a:ext cx="2784774" cy="2644502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26" name="Rectángulo: esquinas redondeadas 1">
            <a:extLst>
              <a:ext uri="{FF2B5EF4-FFF2-40B4-BE49-F238E27FC236}">
                <a16:creationId xmlns:a16="http://schemas.microsoft.com/office/drawing/2014/main" id="{EAEDFF8D-AAD9-4D2A-85E7-68FE45D1B6BA}"/>
              </a:ext>
            </a:extLst>
          </p:cNvPr>
          <p:cNvSpPr/>
          <p:nvPr/>
        </p:nvSpPr>
        <p:spPr>
          <a:xfrm>
            <a:off x="7993614" y="1732574"/>
            <a:ext cx="2784774" cy="2644502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FCA120B-B20E-4927-B888-C22595622764}"/>
              </a:ext>
            </a:extLst>
          </p:cNvPr>
          <p:cNvSpPr txBox="1"/>
          <p:nvPr/>
        </p:nvSpPr>
        <p:spPr>
          <a:xfrm>
            <a:off x="906050" y="2870159"/>
            <a:ext cx="1954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solidFill>
                  <a:prstClr val="black"/>
                </a:solidFill>
                <a:latin typeface="Arial Nova Cond" panose="020B0506020202020204" pitchFamily="34" charset="0"/>
              </a:rPr>
              <a:t>Actividades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5FCA120B-B20E-4927-B888-C22595622764}"/>
              </a:ext>
            </a:extLst>
          </p:cNvPr>
          <p:cNvSpPr txBox="1"/>
          <p:nvPr/>
        </p:nvSpPr>
        <p:spPr>
          <a:xfrm>
            <a:off x="790449" y="4881962"/>
            <a:ext cx="218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solidFill>
                  <a:prstClr val="black"/>
                </a:solidFill>
                <a:latin typeface="Arial Nova Cond" panose="020B0506020202020204" pitchFamily="34" charset="0"/>
              </a:rPr>
              <a:t>Hitos / Metas</a:t>
            </a:r>
          </a:p>
        </p:txBody>
      </p:sp>
      <p:sp>
        <p:nvSpPr>
          <p:cNvPr id="34" name="Rectángulo: esquinas redondeadas 1">
            <a:extLst>
              <a:ext uri="{FF2B5EF4-FFF2-40B4-BE49-F238E27FC236}">
                <a16:creationId xmlns:a16="http://schemas.microsoft.com/office/drawing/2014/main" id="{EAEDFF8D-AAD9-4D2A-85E7-68FE45D1B6BA}"/>
              </a:ext>
            </a:extLst>
          </p:cNvPr>
          <p:cNvSpPr/>
          <p:nvPr/>
        </p:nvSpPr>
        <p:spPr>
          <a:xfrm>
            <a:off x="2237812" y="4561742"/>
            <a:ext cx="2839009" cy="1101725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35" name="Rectángulo: esquinas redondeadas 1">
            <a:extLst>
              <a:ext uri="{FF2B5EF4-FFF2-40B4-BE49-F238E27FC236}">
                <a16:creationId xmlns:a16="http://schemas.microsoft.com/office/drawing/2014/main" id="{EAEDFF8D-AAD9-4D2A-85E7-68FE45D1B6BA}"/>
              </a:ext>
            </a:extLst>
          </p:cNvPr>
          <p:cNvSpPr/>
          <p:nvPr/>
        </p:nvSpPr>
        <p:spPr>
          <a:xfrm>
            <a:off x="5139140" y="4561742"/>
            <a:ext cx="2784774" cy="1101725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36" name="Rectángulo: esquinas redondeadas 1">
            <a:extLst>
              <a:ext uri="{FF2B5EF4-FFF2-40B4-BE49-F238E27FC236}">
                <a16:creationId xmlns:a16="http://schemas.microsoft.com/office/drawing/2014/main" id="{EAEDFF8D-AAD9-4D2A-85E7-68FE45D1B6BA}"/>
              </a:ext>
            </a:extLst>
          </p:cNvPr>
          <p:cNvSpPr/>
          <p:nvPr/>
        </p:nvSpPr>
        <p:spPr>
          <a:xfrm>
            <a:off x="7993614" y="4561742"/>
            <a:ext cx="2784774" cy="1101725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D90114E-2F95-3C03-B1C3-38047B24F8BF}"/>
              </a:ext>
            </a:extLst>
          </p:cNvPr>
          <p:cNvSpPr txBox="1"/>
          <p:nvPr/>
        </p:nvSpPr>
        <p:spPr>
          <a:xfrm>
            <a:off x="733841" y="5732287"/>
            <a:ext cx="218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solidFill>
                  <a:prstClr val="black"/>
                </a:solidFill>
                <a:latin typeface="Arial Nova Cond" panose="020B0506020202020204" pitchFamily="34" charset="0"/>
              </a:rPr>
              <a:t>Tiempo (Años)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FDF46F7-3708-F93D-184A-DACE4E19B0D6}"/>
              </a:ext>
            </a:extLst>
          </p:cNvPr>
          <p:cNvSpPr txBox="1"/>
          <p:nvPr/>
        </p:nvSpPr>
        <p:spPr>
          <a:xfrm>
            <a:off x="915882" y="1183488"/>
            <a:ext cx="1954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solidFill>
                  <a:prstClr val="black"/>
                </a:solidFill>
                <a:latin typeface="Arial Nova Cond" panose="020B0506020202020204" pitchFamily="34" charset="0"/>
              </a:rPr>
              <a:t>Etapas</a:t>
            </a:r>
          </a:p>
        </p:txBody>
      </p:sp>
      <p:sp>
        <p:nvSpPr>
          <p:cNvPr id="5" name="Flecha derecha 15">
            <a:extLst>
              <a:ext uri="{FF2B5EF4-FFF2-40B4-BE49-F238E27FC236}">
                <a16:creationId xmlns:a16="http://schemas.microsoft.com/office/drawing/2014/main" id="{2F990574-D8C0-3A0A-DD41-46374C6F2428}"/>
              </a:ext>
            </a:extLst>
          </p:cNvPr>
          <p:cNvSpPr/>
          <p:nvPr/>
        </p:nvSpPr>
        <p:spPr>
          <a:xfrm>
            <a:off x="2237210" y="1036094"/>
            <a:ext cx="2839009" cy="684126"/>
          </a:xfrm>
          <a:prstGeom prst="rightArrow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bg2">
                    <a:lumMod val="50000"/>
                  </a:schemeClr>
                </a:solidFill>
              </a:rPr>
              <a:t>Pruebas y Pilotos</a:t>
            </a:r>
          </a:p>
        </p:txBody>
      </p:sp>
      <p:sp>
        <p:nvSpPr>
          <p:cNvPr id="6" name="Flecha derecha 15">
            <a:extLst>
              <a:ext uri="{FF2B5EF4-FFF2-40B4-BE49-F238E27FC236}">
                <a16:creationId xmlns:a16="http://schemas.microsoft.com/office/drawing/2014/main" id="{BFB05516-D19C-BC95-05F8-6749555DAF7E}"/>
              </a:ext>
            </a:extLst>
          </p:cNvPr>
          <p:cNvSpPr/>
          <p:nvPr/>
        </p:nvSpPr>
        <p:spPr>
          <a:xfrm>
            <a:off x="5145919" y="1048448"/>
            <a:ext cx="2839009" cy="684126"/>
          </a:xfrm>
          <a:prstGeom prst="rightArrow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bg2">
                    <a:lumMod val="50000"/>
                  </a:schemeClr>
                </a:solidFill>
              </a:rPr>
              <a:t>Introducción</a:t>
            </a:r>
          </a:p>
        </p:txBody>
      </p:sp>
      <p:sp>
        <p:nvSpPr>
          <p:cNvPr id="7" name="Flecha derecha 15">
            <a:extLst>
              <a:ext uri="{FF2B5EF4-FFF2-40B4-BE49-F238E27FC236}">
                <a16:creationId xmlns:a16="http://schemas.microsoft.com/office/drawing/2014/main" id="{DB1D211E-E248-2459-F854-0DA1F33946AE}"/>
              </a:ext>
            </a:extLst>
          </p:cNvPr>
          <p:cNvSpPr/>
          <p:nvPr/>
        </p:nvSpPr>
        <p:spPr>
          <a:xfrm>
            <a:off x="8054026" y="1048448"/>
            <a:ext cx="2839009" cy="684126"/>
          </a:xfrm>
          <a:prstGeom prst="rightArrow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bg2">
                    <a:lumMod val="50000"/>
                  </a:schemeClr>
                </a:solidFill>
              </a:rPr>
              <a:t>Escalamiento</a:t>
            </a:r>
          </a:p>
        </p:txBody>
      </p:sp>
    </p:spTree>
    <p:extLst>
      <p:ext uri="{BB962C8B-B14F-4D97-AF65-F5344CB8AC3E}">
        <p14:creationId xmlns:p14="http://schemas.microsoft.com/office/powerpoint/2010/main" val="2295442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D6F46DC-100F-4BBC-BC9C-B4CF270F6AE2}"/>
              </a:ext>
            </a:extLst>
          </p:cNvPr>
          <p:cNvSpPr txBox="1"/>
          <p:nvPr/>
        </p:nvSpPr>
        <p:spPr>
          <a:xfrm>
            <a:off x="906050" y="333932"/>
            <a:ext cx="3503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>
                <a:solidFill>
                  <a:prstClr val="black"/>
                </a:solidFill>
                <a:latin typeface="Arial Nova Cond" panose="020B0506020202020204" pitchFamily="34" charset="0"/>
              </a:rPr>
              <a:t>MODELO DE NEGOCIO</a:t>
            </a:r>
          </a:p>
        </p:txBody>
      </p:sp>
      <p:pic>
        <p:nvPicPr>
          <p:cNvPr id="8" name="Picture 4" descr="Favicon 192">
            <a:extLst>
              <a:ext uri="{FF2B5EF4-FFF2-40B4-BE49-F238E27FC236}">
                <a16:creationId xmlns:a16="http://schemas.microsoft.com/office/drawing/2014/main" id="{10C3880B-0590-4CD6-949E-EBE4B7333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72559" y="185693"/>
            <a:ext cx="689448" cy="68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9FAEAAF4-85C4-CD53-ADEF-191CA5BC2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963" y="875141"/>
            <a:ext cx="8972074" cy="5301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32349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43</Words>
  <Application>Microsoft Office PowerPoint</Application>
  <PresentationFormat>Panorámica</PresentationFormat>
  <Paragraphs>18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Arial Nova Cond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>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andrade</dc:creator>
  <cp:lastModifiedBy>SEBASTIAN CHANDIA  GENERAL</cp:lastModifiedBy>
  <cp:revision>14</cp:revision>
  <dcterms:created xsi:type="dcterms:W3CDTF">2021-12-06T16:44:11Z</dcterms:created>
  <dcterms:modified xsi:type="dcterms:W3CDTF">2023-11-13T19:10:58Z</dcterms:modified>
</cp:coreProperties>
</file>